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6" r:id="rId3"/>
    <p:sldId id="257" r:id="rId4"/>
    <p:sldId id="303" r:id="rId5"/>
    <p:sldId id="304" r:id="rId6"/>
    <p:sldId id="302" r:id="rId7"/>
    <p:sldId id="259" r:id="rId8"/>
    <p:sldId id="299" r:id="rId9"/>
    <p:sldId id="300" r:id="rId10"/>
    <p:sldId id="305" r:id="rId11"/>
    <p:sldId id="301" r:id="rId12"/>
    <p:sldId id="307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9B597-0A00-48DD-A09A-DEBC7EDD838D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1D6C-E862-4872-B691-76A9E823B31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70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F1D6C-E862-4872-B691-76A9E823B317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84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F1D6C-E862-4872-B691-76A9E823B31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91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F1D6C-E862-4872-B691-76A9E823B31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72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&amp; Call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CBF60C2-ABB9-4D09-8DFB-E8EF5BF8FB8C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2031" y="6309360"/>
            <a:ext cx="619271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NOTE: Refer to the new Presentation Design Guide for design tips, layout options, sample slides, and preset objects with instructions for how to Copy &amp; Paste. 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0" y="5852160"/>
            <a:ext cx="9144000" cy="365760"/>
          </a:xfrm>
          <a:gradFill>
            <a:gsLst>
              <a:gs pos="0">
                <a:schemeClr val="tx2">
                  <a:alpha val="0"/>
                </a:schemeClr>
              </a:gs>
              <a:gs pos="15000">
                <a:schemeClr val="bg2">
                  <a:lumMod val="50000"/>
                </a:schemeClr>
              </a:gs>
              <a:gs pos="85000">
                <a:schemeClr val="bg2">
                  <a:lumMod val="7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</p:spPr>
        <p:txBody>
          <a:bodyPr anchor="ctr" anchorCtr="1"/>
          <a:lstStyle>
            <a:lvl1pPr algn="ctr">
              <a:buNone/>
              <a:defRPr sz="14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34714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6EE25A-405F-4667-91A1-3A3D415A2EC3}" type="datetimeFigureOut">
              <a:rPr kumimoji="1" lang="ja-JP" altLang="en-US" smtClean="0"/>
              <a:pPr/>
              <a:t>2014/11/10</a:t>
            </a:fld>
            <a:endParaRPr kumimoji="1" lang="ja-JP" alt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43BEAE-8D30-4594-8BAA-3A3B4E174DF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7632848" cy="129614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柴又運輸株式会社　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埼玉物流センターご案内</a:t>
            </a:r>
            <a:endParaRPr kumimoji="1" lang="ja-JP" altLang="en-US" sz="3200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539552" y="3717032"/>
            <a:ext cx="7854696" cy="28803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ja-JP" altLang="en-US" sz="2000" dirty="0" smtClean="0"/>
              <a:t>　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図 7" descr="DSCF0095.JPG"/>
          <p:cNvPicPr preferRelativeResize="0">
            <a:picLocks/>
          </p:cNvPicPr>
          <p:nvPr/>
        </p:nvPicPr>
        <p:blipFill>
          <a:blip r:embed="rId3" cstate="print"/>
          <a:srcRect l="830" t="4675" r="830" b="29610"/>
          <a:stretch>
            <a:fillRect/>
          </a:stretch>
        </p:blipFill>
        <p:spPr>
          <a:xfrm>
            <a:off x="323490" y="980728"/>
            <a:ext cx="8532845" cy="4287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WMS</a:t>
            </a:r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Warehouse Management System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）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67544" y="1412776"/>
            <a:ext cx="8229600" cy="360040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当社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WMS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で実現可能なこと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1600" dirty="0" smtClean="0"/>
              <a:t>・在庫管理</a:t>
            </a:r>
            <a:endParaRPr kumimoji="1" lang="en-US" altLang="ja-JP" sz="1600" dirty="0" smtClean="0"/>
          </a:p>
          <a:p>
            <a:pPr>
              <a:buNone/>
            </a:pPr>
            <a:r>
              <a:rPr lang="ja-JP" altLang="en-US" sz="1600" dirty="0" smtClean="0"/>
              <a:t>　　日々の入出庫実績を登録することにより、商品ごとの在庫数量がリアルタイムで把握でき、また棚卸時の精度向上にもつながります。</a:t>
            </a:r>
            <a:endParaRPr lang="en-US" altLang="ja-JP" sz="1600" dirty="0" smtClean="0"/>
          </a:p>
          <a:p>
            <a:pPr>
              <a:buNone/>
            </a:pPr>
            <a:r>
              <a:rPr lang="ja-JP" altLang="en-US" sz="1600" dirty="0" smtClean="0"/>
              <a:t>・実績管理</a:t>
            </a:r>
            <a:endParaRPr lang="en-US" altLang="ja-JP" sz="1600" dirty="0" smtClean="0"/>
          </a:p>
          <a:p>
            <a:pPr>
              <a:buNone/>
            </a:pPr>
            <a:r>
              <a:rPr lang="ja-JP" altLang="en-US" sz="1600" dirty="0" smtClean="0"/>
              <a:t>　　月次だけでなく任意の期間における出荷実績（＝受け払い）が把握です。</a:t>
            </a:r>
            <a:endParaRPr lang="en-US" altLang="ja-JP" sz="1600" dirty="0" smtClean="0"/>
          </a:p>
          <a:p>
            <a:pPr>
              <a:buNone/>
            </a:pPr>
            <a:r>
              <a:rPr lang="ja-JP" altLang="en-US" sz="1600" dirty="0" smtClean="0"/>
              <a:t>・データ提供</a:t>
            </a:r>
            <a:endParaRPr lang="en-US" altLang="ja-JP" sz="1600" dirty="0" smtClean="0"/>
          </a:p>
          <a:p>
            <a:pPr>
              <a:buNone/>
            </a:pPr>
            <a:r>
              <a:rPr lang="ja-JP" altLang="en-US" sz="1600" dirty="0" smtClean="0"/>
              <a:t>　　各データは</a:t>
            </a:r>
            <a:r>
              <a:rPr lang="en-US" altLang="ja-JP" sz="1600" dirty="0" smtClean="0"/>
              <a:t>CSV</a:t>
            </a:r>
            <a:r>
              <a:rPr lang="ja-JP" altLang="en-US" sz="1600" dirty="0" smtClean="0"/>
              <a:t>（エクセル形式）で抽出可能なので、分析等の資料としてもご利用可能です。</a:t>
            </a:r>
            <a:endParaRPr lang="en-US" altLang="ja-JP" sz="1600" dirty="0" smtClean="0"/>
          </a:p>
          <a:p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4221088"/>
            <a:ext cx="8229600" cy="3467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当社ＷＭＳの特徴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67544" y="4725144"/>
            <a:ext cx="8229600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当社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WMS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は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方式のシステム（要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パスワード）なので、インターネット（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に限る）に接続できる環境であればどのパソコンからでも利用可能です。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抽出するデータ（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CSV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）の項目はいただいている情報の範囲内であれば、調整可能です。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その他、利用目的に応じたカスタマイズが可能です（有償となります）。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３ＰＬ（３ｒｄ　ＰＡＲＴＹ　ＬＯＧＩＳＴＩＣＳ）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268760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物流業務を一括アウトソーシング</a:t>
            </a:r>
            <a:endParaRPr kumimoji="1" lang="en-US" altLang="ja-JP" dirty="0" smtClean="0"/>
          </a:p>
          <a:p>
            <a:r>
              <a:rPr kumimoji="1" lang="ja-JP" altLang="en-US" sz="1400" dirty="0" smtClean="0"/>
              <a:t>商品の検品・保管・流通加工・荷役・輸送と物流業務の全工程を一括してお引き受けさせて頂くことで、お客様が抱えている物流管理の手間を省き、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本来の業務に専念して頂けます</a:t>
            </a:r>
            <a:r>
              <a:rPr kumimoji="1" lang="ja-JP" altLang="en-US" sz="1600" dirty="0" smtClean="0"/>
              <a:t>。</a:t>
            </a:r>
            <a:endParaRPr kumimoji="1" lang="ja-JP" altLang="en-US" sz="1600" dirty="0"/>
          </a:p>
        </p:txBody>
      </p:sp>
      <p:pic>
        <p:nvPicPr>
          <p:cNvPr id="5" name="図 4" descr="1PL-3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41586"/>
            <a:ext cx="6967728" cy="461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私たちが選ばれる理由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23528" y="1700808"/>
            <a:ext cx="8496944" cy="4392488"/>
          </a:xfrm>
          <a:prstGeom prst="rect">
            <a:avLst/>
          </a:prstGeom>
          <a:ln>
            <a:noFill/>
          </a:ln>
        </p:spPr>
        <p:txBody>
          <a:bodyPr vert="horz" lIns="0" rIns="0" bIns="0" anchor="t" anchorCtr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お客様のかゆいところに手が届くきめ細やかなサービス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endParaRPr lang="en-US" altLang="ja-JP" sz="3200" b="1" dirty="0" smtClean="0"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お客様視点での物流提案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endParaRPr lang="en-US" altLang="ja-JP" sz="3200" b="1" dirty="0" smtClean="0"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お客様毎の物流カスタマイズ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endParaRPr lang="en-US" altLang="ja-JP" sz="3200" b="1" dirty="0" smtClean="0"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お客様と共に考えるビジネスパートナー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/>
          <p:cNvGrpSpPr/>
          <p:nvPr/>
        </p:nvGrpSpPr>
        <p:grpSpPr>
          <a:xfrm>
            <a:off x="251520" y="1303365"/>
            <a:ext cx="8640960" cy="5554635"/>
            <a:chOff x="617492" y="742829"/>
            <a:chExt cx="7983415" cy="5554635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803"/>
            <a:stretch>
              <a:fillRect/>
            </a:stretch>
          </p:blipFill>
          <p:spPr bwMode="auto">
            <a:xfrm>
              <a:off x="617492" y="747024"/>
              <a:ext cx="7983415" cy="554461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4" name="フリーフォーム 53"/>
            <p:cNvSpPr/>
            <p:nvPr/>
          </p:nvSpPr>
          <p:spPr>
            <a:xfrm>
              <a:off x="2574930" y="742829"/>
              <a:ext cx="4724225" cy="5540991"/>
            </a:xfrm>
            <a:custGeom>
              <a:avLst/>
              <a:gdLst>
                <a:gd name="connsiteX0" fmla="*/ 0 w 5117910"/>
                <a:gd name="connsiteY0" fmla="*/ 0 h 5540991"/>
                <a:gd name="connsiteX1" fmla="*/ 1201003 w 5117910"/>
                <a:gd name="connsiteY1" fmla="*/ 1173707 h 5540991"/>
                <a:gd name="connsiteX2" fmla="*/ 2442949 w 5117910"/>
                <a:gd name="connsiteY2" fmla="*/ 2347415 h 5540991"/>
                <a:gd name="connsiteX3" fmla="*/ 3889612 w 5117910"/>
                <a:gd name="connsiteY3" fmla="*/ 3766782 h 5540991"/>
                <a:gd name="connsiteX4" fmla="*/ 4585648 w 5117910"/>
                <a:gd name="connsiteY4" fmla="*/ 4503761 h 5540991"/>
                <a:gd name="connsiteX5" fmla="*/ 4981433 w 5117910"/>
                <a:gd name="connsiteY5" fmla="*/ 5117910 h 5540991"/>
                <a:gd name="connsiteX6" fmla="*/ 5117910 w 5117910"/>
                <a:gd name="connsiteY6" fmla="*/ 5540991 h 55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7910" h="5540991">
                  <a:moveTo>
                    <a:pt x="0" y="0"/>
                  </a:moveTo>
                  <a:lnTo>
                    <a:pt x="1201003" y="1173707"/>
                  </a:lnTo>
                  <a:cubicBezTo>
                    <a:pt x="1608161" y="1564943"/>
                    <a:pt x="1994848" y="1915236"/>
                    <a:pt x="2442949" y="2347415"/>
                  </a:cubicBezTo>
                  <a:cubicBezTo>
                    <a:pt x="2891050" y="2779594"/>
                    <a:pt x="3532496" y="3407391"/>
                    <a:pt x="3889612" y="3766782"/>
                  </a:cubicBezTo>
                  <a:cubicBezTo>
                    <a:pt x="4246728" y="4126173"/>
                    <a:pt x="4403678" y="4278573"/>
                    <a:pt x="4585648" y="4503761"/>
                  </a:cubicBezTo>
                  <a:cubicBezTo>
                    <a:pt x="4767618" y="4728949"/>
                    <a:pt x="4892723" y="4945038"/>
                    <a:pt x="4981433" y="5117910"/>
                  </a:cubicBezTo>
                  <a:cubicBezTo>
                    <a:pt x="5070143" y="5290782"/>
                    <a:pt x="5094026" y="5415886"/>
                    <a:pt x="5117910" y="5540991"/>
                  </a:cubicBezTo>
                </a:path>
              </a:pathLst>
            </a:custGeom>
            <a:noFill/>
            <a:ln w="44450" cap="flat" cmpd="sng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1518290" y="770120"/>
              <a:ext cx="3615607" cy="5527344"/>
            </a:xfrm>
            <a:custGeom>
              <a:avLst/>
              <a:gdLst>
                <a:gd name="connsiteX0" fmla="*/ 0 w 3916908"/>
                <a:gd name="connsiteY0" fmla="*/ 0 h 5527344"/>
                <a:gd name="connsiteX1" fmla="*/ 409433 w 3916908"/>
                <a:gd name="connsiteY1" fmla="*/ 450376 h 5527344"/>
                <a:gd name="connsiteX2" fmla="*/ 900753 w 3916908"/>
                <a:gd name="connsiteY2" fmla="*/ 1105469 h 5527344"/>
                <a:gd name="connsiteX3" fmla="*/ 1269242 w 3916908"/>
                <a:gd name="connsiteY3" fmla="*/ 1733266 h 5527344"/>
                <a:gd name="connsiteX4" fmla="*/ 1583141 w 3916908"/>
                <a:gd name="connsiteY4" fmla="*/ 2183642 h 5527344"/>
                <a:gd name="connsiteX5" fmla="*/ 1801505 w 3916908"/>
                <a:gd name="connsiteY5" fmla="*/ 2511188 h 5527344"/>
                <a:gd name="connsiteX6" fmla="*/ 1992573 w 3916908"/>
                <a:gd name="connsiteY6" fmla="*/ 2702257 h 5527344"/>
                <a:gd name="connsiteX7" fmla="*/ 2210938 w 3916908"/>
                <a:gd name="connsiteY7" fmla="*/ 3152633 h 5527344"/>
                <a:gd name="connsiteX8" fmla="*/ 2538484 w 3916908"/>
                <a:gd name="connsiteY8" fmla="*/ 3534770 h 5527344"/>
                <a:gd name="connsiteX9" fmla="*/ 2852382 w 3916908"/>
                <a:gd name="connsiteY9" fmla="*/ 4067033 h 5527344"/>
                <a:gd name="connsiteX10" fmla="*/ 3125338 w 3916908"/>
                <a:gd name="connsiteY10" fmla="*/ 4421875 h 5527344"/>
                <a:gd name="connsiteX11" fmla="*/ 3398293 w 3916908"/>
                <a:gd name="connsiteY11" fmla="*/ 4885899 h 5527344"/>
                <a:gd name="connsiteX12" fmla="*/ 3916908 w 3916908"/>
                <a:gd name="connsiteY12" fmla="*/ 5527344 h 5527344"/>
                <a:gd name="connsiteX0" fmla="*/ 0 w 3916908"/>
                <a:gd name="connsiteY0" fmla="*/ 0 h 5527344"/>
                <a:gd name="connsiteX1" fmla="*/ 409433 w 3916908"/>
                <a:gd name="connsiteY1" fmla="*/ 450376 h 5527344"/>
                <a:gd name="connsiteX2" fmla="*/ 904273 w 3916908"/>
                <a:gd name="connsiteY2" fmla="*/ 1179838 h 5527344"/>
                <a:gd name="connsiteX3" fmla="*/ 1269242 w 3916908"/>
                <a:gd name="connsiteY3" fmla="*/ 1733266 h 5527344"/>
                <a:gd name="connsiteX4" fmla="*/ 1583141 w 3916908"/>
                <a:gd name="connsiteY4" fmla="*/ 2183642 h 5527344"/>
                <a:gd name="connsiteX5" fmla="*/ 1801505 w 3916908"/>
                <a:gd name="connsiteY5" fmla="*/ 2511188 h 5527344"/>
                <a:gd name="connsiteX6" fmla="*/ 1992573 w 3916908"/>
                <a:gd name="connsiteY6" fmla="*/ 2702257 h 5527344"/>
                <a:gd name="connsiteX7" fmla="*/ 2210938 w 3916908"/>
                <a:gd name="connsiteY7" fmla="*/ 3152633 h 5527344"/>
                <a:gd name="connsiteX8" fmla="*/ 2538484 w 3916908"/>
                <a:gd name="connsiteY8" fmla="*/ 3534770 h 5527344"/>
                <a:gd name="connsiteX9" fmla="*/ 2852382 w 3916908"/>
                <a:gd name="connsiteY9" fmla="*/ 4067033 h 5527344"/>
                <a:gd name="connsiteX10" fmla="*/ 3125338 w 3916908"/>
                <a:gd name="connsiteY10" fmla="*/ 4421875 h 5527344"/>
                <a:gd name="connsiteX11" fmla="*/ 3398293 w 3916908"/>
                <a:gd name="connsiteY11" fmla="*/ 4885899 h 5527344"/>
                <a:gd name="connsiteX12" fmla="*/ 3916908 w 3916908"/>
                <a:gd name="connsiteY12" fmla="*/ 5527344 h 5527344"/>
                <a:gd name="connsiteX0" fmla="*/ 0 w 3916908"/>
                <a:gd name="connsiteY0" fmla="*/ 0 h 5527344"/>
                <a:gd name="connsiteX1" fmla="*/ 409433 w 3916908"/>
                <a:gd name="connsiteY1" fmla="*/ 450376 h 5527344"/>
                <a:gd name="connsiteX2" fmla="*/ 904273 w 3916908"/>
                <a:gd name="connsiteY2" fmla="*/ 1179838 h 5527344"/>
                <a:gd name="connsiteX3" fmla="*/ 1269242 w 3916908"/>
                <a:gd name="connsiteY3" fmla="*/ 1733266 h 5527344"/>
                <a:gd name="connsiteX4" fmla="*/ 1583141 w 3916908"/>
                <a:gd name="connsiteY4" fmla="*/ 2183642 h 5527344"/>
                <a:gd name="connsiteX5" fmla="*/ 1801505 w 3916908"/>
                <a:gd name="connsiteY5" fmla="*/ 2511188 h 5527344"/>
                <a:gd name="connsiteX6" fmla="*/ 1976361 w 3916908"/>
                <a:gd name="connsiteY6" fmla="*/ 2714593 h 5527344"/>
                <a:gd name="connsiteX7" fmla="*/ 2210938 w 3916908"/>
                <a:gd name="connsiteY7" fmla="*/ 3152633 h 5527344"/>
                <a:gd name="connsiteX8" fmla="*/ 2538484 w 3916908"/>
                <a:gd name="connsiteY8" fmla="*/ 3534770 h 5527344"/>
                <a:gd name="connsiteX9" fmla="*/ 2852382 w 3916908"/>
                <a:gd name="connsiteY9" fmla="*/ 4067033 h 5527344"/>
                <a:gd name="connsiteX10" fmla="*/ 3125338 w 3916908"/>
                <a:gd name="connsiteY10" fmla="*/ 4421875 h 5527344"/>
                <a:gd name="connsiteX11" fmla="*/ 3398293 w 3916908"/>
                <a:gd name="connsiteY11" fmla="*/ 4885899 h 5527344"/>
                <a:gd name="connsiteX12" fmla="*/ 3916908 w 3916908"/>
                <a:gd name="connsiteY12" fmla="*/ 5527344 h 5527344"/>
                <a:gd name="connsiteX0" fmla="*/ 0 w 3916908"/>
                <a:gd name="connsiteY0" fmla="*/ 0 h 5527344"/>
                <a:gd name="connsiteX1" fmla="*/ 409433 w 3916908"/>
                <a:gd name="connsiteY1" fmla="*/ 450376 h 5527344"/>
                <a:gd name="connsiteX2" fmla="*/ 904273 w 3916908"/>
                <a:gd name="connsiteY2" fmla="*/ 1179838 h 5527344"/>
                <a:gd name="connsiteX3" fmla="*/ 1269242 w 3916908"/>
                <a:gd name="connsiteY3" fmla="*/ 1733266 h 5527344"/>
                <a:gd name="connsiteX4" fmla="*/ 1583141 w 3916908"/>
                <a:gd name="connsiteY4" fmla="*/ 2183642 h 5527344"/>
                <a:gd name="connsiteX5" fmla="*/ 1801505 w 3916908"/>
                <a:gd name="connsiteY5" fmla="*/ 2511188 h 5527344"/>
                <a:gd name="connsiteX6" fmla="*/ 1976361 w 3916908"/>
                <a:gd name="connsiteY6" fmla="*/ 2714593 h 5527344"/>
                <a:gd name="connsiteX7" fmla="*/ 2210938 w 3916908"/>
                <a:gd name="connsiteY7" fmla="*/ 3152633 h 5527344"/>
                <a:gd name="connsiteX8" fmla="*/ 2538484 w 3916908"/>
                <a:gd name="connsiteY8" fmla="*/ 3534770 h 5527344"/>
                <a:gd name="connsiteX9" fmla="*/ 2852382 w 3916908"/>
                <a:gd name="connsiteY9" fmla="*/ 4067033 h 5527344"/>
                <a:gd name="connsiteX10" fmla="*/ 3106402 w 3916908"/>
                <a:gd name="connsiteY10" fmla="*/ 4442773 h 5527344"/>
                <a:gd name="connsiteX11" fmla="*/ 3398293 w 3916908"/>
                <a:gd name="connsiteY11" fmla="*/ 4885899 h 5527344"/>
                <a:gd name="connsiteX12" fmla="*/ 3916908 w 3916908"/>
                <a:gd name="connsiteY12" fmla="*/ 5527344 h 55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16908" h="5527344">
                  <a:moveTo>
                    <a:pt x="0" y="0"/>
                  </a:moveTo>
                  <a:cubicBezTo>
                    <a:pt x="129654" y="133065"/>
                    <a:pt x="258721" y="253736"/>
                    <a:pt x="409433" y="450376"/>
                  </a:cubicBezTo>
                  <a:cubicBezTo>
                    <a:pt x="560145" y="647016"/>
                    <a:pt x="760972" y="966023"/>
                    <a:pt x="904273" y="1179838"/>
                  </a:cubicBezTo>
                  <a:cubicBezTo>
                    <a:pt x="1047575" y="1393653"/>
                    <a:pt x="1156097" y="1565965"/>
                    <a:pt x="1269242" y="1733266"/>
                  </a:cubicBezTo>
                  <a:cubicBezTo>
                    <a:pt x="1382387" y="1900567"/>
                    <a:pt x="1494431" y="2053988"/>
                    <a:pt x="1583141" y="2183642"/>
                  </a:cubicBezTo>
                  <a:cubicBezTo>
                    <a:pt x="1671852" y="2313296"/>
                    <a:pt x="1735968" y="2422696"/>
                    <a:pt x="1801505" y="2511188"/>
                  </a:cubicBezTo>
                  <a:cubicBezTo>
                    <a:pt x="1867042" y="2599680"/>
                    <a:pt x="1908122" y="2607686"/>
                    <a:pt x="1976361" y="2714593"/>
                  </a:cubicBezTo>
                  <a:cubicBezTo>
                    <a:pt x="2044600" y="2821501"/>
                    <a:pt x="2117251" y="3015937"/>
                    <a:pt x="2210938" y="3152633"/>
                  </a:cubicBezTo>
                  <a:cubicBezTo>
                    <a:pt x="2304625" y="3289329"/>
                    <a:pt x="2431577" y="3382370"/>
                    <a:pt x="2538484" y="3534770"/>
                  </a:cubicBezTo>
                  <a:cubicBezTo>
                    <a:pt x="2645391" y="3687170"/>
                    <a:pt x="2757729" y="3915699"/>
                    <a:pt x="2852382" y="4067033"/>
                  </a:cubicBezTo>
                  <a:cubicBezTo>
                    <a:pt x="2947035" y="4218367"/>
                    <a:pt x="3015417" y="4306295"/>
                    <a:pt x="3106402" y="4442773"/>
                  </a:cubicBezTo>
                  <a:cubicBezTo>
                    <a:pt x="3197387" y="4579251"/>
                    <a:pt x="3263209" y="4705137"/>
                    <a:pt x="3398293" y="4885899"/>
                  </a:cubicBezTo>
                  <a:cubicBezTo>
                    <a:pt x="3533377" y="5066661"/>
                    <a:pt x="3723564" y="5298744"/>
                    <a:pt x="3916908" y="5527344"/>
                  </a:cubicBezTo>
                </a:path>
              </a:pathLst>
            </a:custGeom>
            <a:noFill/>
            <a:ln w="476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3154437">
              <a:off x="1818072" y="1465131"/>
              <a:ext cx="613724" cy="17044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70C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国道</a:t>
              </a:r>
              <a:r>
                <a:rPr kumimoji="1" lang="en-US" altLang="ja-JP" sz="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17</a:t>
              </a:r>
              <a:r>
                <a:rPr kumimoji="1" lang="ja-JP" altLang="en-US" sz="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号</a:t>
              </a:r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7374744" y="1761858"/>
              <a:ext cx="1222000" cy="427630"/>
            </a:xfrm>
            <a:custGeom>
              <a:avLst/>
              <a:gdLst>
                <a:gd name="connsiteX0" fmla="*/ 0 w 1323833"/>
                <a:gd name="connsiteY0" fmla="*/ 427630 h 427630"/>
                <a:gd name="connsiteX1" fmla="*/ 259307 w 1323833"/>
                <a:gd name="connsiteY1" fmla="*/ 263857 h 427630"/>
                <a:gd name="connsiteX2" fmla="*/ 573206 w 1323833"/>
                <a:gd name="connsiteY2" fmla="*/ 141027 h 427630"/>
                <a:gd name="connsiteX3" fmla="*/ 1009934 w 1323833"/>
                <a:gd name="connsiteY3" fmla="*/ 18197 h 427630"/>
                <a:gd name="connsiteX4" fmla="*/ 1323833 w 1323833"/>
                <a:gd name="connsiteY4" fmla="*/ 31845 h 42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833" h="427630">
                  <a:moveTo>
                    <a:pt x="0" y="427630"/>
                  </a:moveTo>
                  <a:cubicBezTo>
                    <a:pt x="81886" y="369627"/>
                    <a:pt x="163773" y="311624"/>
                    <a:pt x="259307" y="263857"/>
                  </a:cubicBezTo>
                  <a:cubicBezTo>
                    <a:pt x="354841" y="216090"/>
                    <a:pt x="448102" y="181970"/>
                    <a:pt x="573206" y="141027"/>
                  </a:cubicBezTo>
                  <a:cubicBezTo>
                    <a:pt x="698310" y="100084"/>
                    <a:pt x="884830" y="36394"/>
                    <a:pt x="1009934" y="18197"/>
                  </a:cubicBezTo>
                  <a:cubicBezTo>
                    <a:pt x="1135038" y="0"/>
                    <a:pt x="1229435" y="15922"/>
                    <a:pt x="1323833" y="31845"/>
                  </a:cubicBezTo>
                </a:path>
              </a:pathLst>
            </a:custGeom>
            <a:noFill/>
            <a:ln w="889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7248310" y="2056819"/>
              <a:ext cx="245935" cy="266430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1544578" y="5170576"/>
              <a:ext cx="245935" cy="266430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 rot="21151516">
              <a:off x="7889798" y="1737306"/>
              <a:ext cx="708469" cy="1846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圏央道</a:t>
              </a:r>
            </a:p>
          </p:txBody>
        </p:sp>
        <p:sp>
          <p:nvSpPr>
            <p:cNvPr id="63" name="四角形吹き出し 62"/>
            <p:cNvSpPr/>
            <p:nvPr/>
          </p:nvSpPr>
          <p:spPr>
            <a:xfrm>
              <a:off x="4254446" y="4149838"/>
              <a:ext cx="649899" cy="215267"/>
            </a:xfrm>
            <a:prstGeom prst="wedgeRectCallout">
              <a:avLst>
                <a:gd name="adj1" fmla="val -47592"/>
                <a:gd name="adj2" fmla="val -153056"/>
              </a:avLst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桶川</a:t>
              </a:r>
              <a:r>
                <a:rPr kumimoji="1" lang="ja-JP" altLang="en-US" sz="900" kern="0" dirty="0" smtClean="0">
                  <a:solidFill>
                    <a:srgbClr val="000000"/>
                  </a:solidFill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加納</a:t>
              </a:r>
              <a:r>
                <a:rPr kumimoji="1" lang="en-US" altLang="ja-JP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IC</a:t>
              </a:r>
              <a:endParaRPr kumimoji="1" lang="ja-JP" alt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64" name="四角形吹き出し 63"/>
            <p:cNvSpPr/>
            <p:nvPr/>
          </p:nvSpPr>
          <p:spPr>
            <a:xfrm>
              <a:off x="7494245" y="2241093"/>
              <a:ext cx="723410" cy="216000"/>
            </a:xfrm>
            <a:prstGeom prst="wedgeRectCallout">
              <a:avLst>
                <a:gd name="adj1" fmla="val -30871"/>
                <a:gd name="adj2" fmla="val -18869"/>
              </a:avLst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白岡菖蒲</a:t>
              </a:r>
              <a:r>
                <a:rPr kumimoji="1" lang="en-US" altLang="ja-JP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IC</a:t>
              </a:r>
              <a:endParaRPr kumimoji="1" lang="ja-JP" alt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65" name="四角形吹き出し 64"/>
            <p:cNvSpPr/>
            <p:nvPr/>
          </p:nvSpPr>
          <p:spPr>
            <a:xfrm>
              <a:off x="820138" y="5062576"/>
              <a:ext cx="731077" cy="216000"/>
            </a:xfrm>
            <a:prstGeom prst="wedgeRectCallout">
              <a:avLst>
                <a:gd name="adj1" fmla="val 35004"/>
                <a:gd name="adj2" fmla="val 28140"/>
              </a:avLst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桶川北本</a:t>
              </a:r>
              <a:r>
                <a:rPr kumimoji="1" lang="en-US" altLang="ja-JP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IC</a:t>
              </a:r>
              <a:endParaRPr kumimoji="1" lang="ja-JP" alt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636815" y="5403393"/>
              <a:ext cx="914400" cy="781050"/>
            </a:xfrm>
            <a:custGeom>
              <a:avLst/>
              <a:gdLst>
                <a:gd name="connsiteX0" fmla="*/ 0 w 990600"/>
                <a:gd name="connsiteY0" fmla="*/ 781050 h 781050"/>
                <a:gd name="connsiteX1" fmla="*/ 609600 w 990600"/>
                <a:gd name="connsiteY1" fmla="*/ 342900 h 781050"/>
                <a:gd name="connsiteX2" fmla="*/ 990600 w 990600"/>
                <a:gd name="connsiteY2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600" h="781050">
                  <a:moveTo>
                    <a:pt x="0" y="781050"/>
                  </a:moveTo>
                  <a:lnTo>
                    <a:pt x="609600" y="342900"/>
                  </a:lnTo>
                  <a:lnTo>
                    <a:pt x="990600" y="0"/>
                  </a:lnTo>
                </a:path>
              </a:pathLst>
            </a:custGeom>
            <a:noFill/>
            <a:ln w="889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1753442" y="2241093"/>
              <a:ext cx="5495192" cy="2971800"/>
            </a:xfrm>
            <a:custGeom>
              <a:avLst/>
              <a:gdLst>
                <a:gd name="connsiteX0" fmla="*/ 0 w 5953125"/>
                <a:gd name="connsiteY0" fmla="*/ 2971800 h 2971800"/>
                <a:gd name="connsiteX1" fmla="*/ 447675 w 5953125"/>
                <a:gd name="connsiteY1" fmla="*/ 2647950 h 2971800"/>
                <a:gd name="connsiteX2" fmla="*/ 885825 w 5953125"/>
                <a:gd name="connsiteY2" fmla="*/ 2457450 h 2971800"/>
                <a:gd name="connsiteX3" fmla="*/ 1390650 w 5953125"/>
                <a:gd name="connsiteY3" fmla="*/ 2352675 h 2971800"/>
                <a:gd name="connsiteX4" fmla="*/ 1828800 w 5953125"/>
                <a:gd name="connsiteY4" fmla="*/ 2228850 h 2971800"/>
                <a:gd name="connsiteX5" fmla="*/ 2133600 w 5953125"/>
                <a:gd name="connsiteY5" fmla="*/ 1990725 h 2971800"/>
                <a:gd name="connsiteX6" fmla="*/ 2457450 w 5953125"/>
                <a:gd name="connsiteY6" fmla="*/ 1762125 h 2971800"/>
                <a:gd name="connsiteX7" fmla="*/ 3238500 w 5953125"/>
                <a:gd name="connsiteY7" fmla="*/ 1228725 h 2971800"/>
                <a:gd name="connsiteX8" fmla="*/ 3495675 w 5953125"/>
                <a:gd name="connsiteY8" fmla="*/ 962025 h 2971800"/>
                <a:gd name="connsiteX9" fmla="*/ 3952875 w 5953125"/>
                <a:gd name="connsiteY9" fmla="*/ 561975 h 2971800"/>
                <a:gd name="connsiteX10" fmla="*/ 4543425 w 5953125"/>
                <a:gd name="connsiteY10" fmla="*/ 266700 h 2971800"/>
                <a:gd name="connsiteX11" fmla="*/ 5114925 w 5953125"/>
                <a:gd name="connsiteY11" fmla="*/ 85725 h 2971800"/>
                <a:gd name="connsiteX12" fmla="*/ 5448300 w 5953125"/>
                <a:gd name="connsiteY12" fmla="*/ 47625 h 2971800"/>
                <a:gd name="connsiteX13" fmla="*/ 5772150 w 5953125"/>
                <a:gd name="connsiteY13" fmla="*/ 19050 h 2971800"/>
                <a:gd name="connsiteX14" fmla="*/ 5953125 w 5953125"/>
                <a:gd name="connsiteY14" fmla="*/ 0 h 2971800"/>
                <a:gd name="connsiteX0" fmla="*/ 0 w 5953125"/>
                <a:gd name="connsiteY0" fmla="*/ 2971800 h 2971800"/>
                <a:gd name="connsiteX1" fmla="*/ 447675 w 5953125"/>
                <a:gd name="connsiteY1" fmla="*/ 2647950 h 2971800"/>
                <a:gd name="connsiteX2" fmla="*/ 1068117 w 5953125"/>
                <a:gd name="connsiteY2" fmla="*/ 2302333 h 2971800"/>
                <a:gd name="connsiteX3" fmla="*/ 1390650 w 5953125"/>
                <a:gd name="connsiteY3" fmla="*/ 2352675 h 2971800"/>
                <a:gd name="connsiteX4" fmla="*/ 1828800 w 5953125"/>
                <a:gd name="connsiteY4" fmla="*/ 2228850 h 2971800"/>
                <a:gd name="connsiteX5" fmla="*/ 2133600 w 5953125"/>
                <a:gd name="connsiteY5" fmla="*/ 1990725 h 2971800"/>
                <a:gd name="connsiteX6" fmla="*/ 2457450 w 5953125"/>
                <a:gd name="connsiteY6" fmla="*/ 1762125 h 2971800"/>
                <a:gd name="connsiteX7" fmla="*/ 3238500 w 5953125"/>
                <a:gd name="connsiteY7" fmla="*/ 1228725 h 2971800"/>
                <a:gd name="connsiteX8" fmla="*/ 3495675 w 5953125"/>
                <a:gd name="connsiteY8" fmla="*/ 962025 h 2971800"/>
                <a:gd name="connsiteX9" fmla="*/ 3952875 w 5953125"/>
                <a:gd name="connsiteY9" fmla="*/ 561975 h 2971800"/>
                <a:gd name="connsiteX10" fmla="*/ 4543425 w 5953125"/>
                <a:gd name="connsiteY10" fmla="*/ 266700 h 2971800"/>
                <a:gd name="connsiteX11" fmla="*/ 5114925 w 5953125"/>
                <a:gd name="connsiteY11" fmla="*/ 85725 h 2971800"/>
                <a:gd name="connsiteX12" fmla="*/ 5448300 w 5953125"/>
                <a:gd name="connsiteY12" fmla="*/ 47625 h 2971800"/>
                <a:gd name="connsiteX13" fmla="*/ 5772150 w 5953125"/>
                <a:gd name="connsiteY13" fmla="*/ 19050 h 2971800"/>
                <a:gd name="connsiteX14" fmla="*/ 5953125 w 5953125"/>
                <a:gd name="connsiteY14" fmla="*/ 0 h 2971800"/>
                <a:gd name="connsiteX0" fmla="*/ 0 w 5953125"/>
                <a:gd name="connsiteY0" fmla="*/ 2971800 h 2971800"/>
                <a:gd name="connsiteX1" fmla="*/ 375599 w 5953125"/>
                <a:gd name="connsiteY1" fmla="*/ 2524124 h 2971800"/>
                <a:gd name="connsiteX2" fmla="*/ 1068117 w 5953125"/>
                <a:gd name="connsiteY2" fmla="*/ 2302333 h 2971800"/>
                <a:gd name="connsiteX3" fmla="*/ 1390650 w 5953125"/>
                <a:gd name="connsiteY3" fmla="*/ 2352675 h 2971800"/>
                <a:gd name="connsiteX4" fmla="*/ 1828800 w 5953125"/>
                <a:gd name="connsiteY4" fmla="*/ 2228850 h 2971800"/>
                <a:gd name="connsiteX5" fmla="*/ 2133600 w 5953125"/>
                <a:gd name="connsiteY5" fmla="*/ 1990725 h 2971800"/>
                <a:gd name="connsiteX6" fmla="*/ 2457450 w 5953125"/>
                <a:gd name="connsiteY6" fmla="*/ 1762125 h 2971800"/>
                <a:gd name="connsiteX7" fmla="*/ 3238500 w 5953125"/>
                <a:gd name="connsiteY7" fmla="*/ 1228725 h 2971800"/>
                <a:gd name="connsiteX8" fmla="*/ 3495675 w 5953125"/>
                <a:gd name="connsiteY8" fmla="*/ 962025 h 2971800"/>
                <a:gd name="connsiteX9" fmla="*/ 3952875 w 5953125"/>
                <a:gd name="connsiteY9" fmla="*/ 561975 h 2971800"/>
                <a:gd name="connsiteX10" fmla="*/ 4543425 w 5953125"/>
                <a:gd name="connsiteY10" fmla="*/ 266700 h 2971800"/>
                <a:gd name="connsiteX11" fmla="*/ 5114925 w 5953125"/>
                <a:gd name="connsiteY11" fmla="*/ 85725 h 2971800"/>
                <a:gd name="connsiteX12" fmla="*/ 5448300 w 5953125"/>
                <a:gd name="connsiteY12" fmla="*/ 47625 h 2971800"/>
                <a:gd name="connsiteX13" fmla="*/ 5772150 w 5953125"/>
                <a:gd name="connsiteY13" fmla="*/ 19050 h 2971800"/>
                <a:gd name="connsiteX14" fmla="*/ 5953125 w 5953125"/>
                <a:gd name="connsiteY14" fmla="*/ 0 h 2971800"/>
                <a:gd name="connsiteX0" fmla="*/ 0 w 5953125"/>
                <a:gd name="connsiteY0" fmla="*/ 2971800 h 2971800"/>
                <a:gd name="connsiteX1" fmla="*/ 375599 w 5953125"/>
                <a:gd name="connsiteY1" fmla="*/ 2524124 h 2971800"/>
                <a:gd name="connsiteX2" fmla="*/ 1068117 w 5953125"/>
                <a:gd name="connsiteY2" fmla="*/ 2302333 h 2971800"/>
                <a:gd name="connsiteX3" fmla="*/ 1390650 w 5953125"/>
                <a:gd name="connsiteY3" fmla="*/ 2352675 h 2971800"/>
                <a:gd name="connsiteX4" fmla="*/ 1828800 w 5953125"/>
                <a:gd name="connsiteY4" fmla="*/ 2228850 h 2971800"/>
                <a:gd name="connsiteX5" fmla="*/ 2133600 w 5953125"/>
                <a:gd name="connsiteY5" fmla="*/ 1990725 h 2971800"/>
                <a:gd name="connsiteX6" fmla="*/ 2457450 w 5953125"/>
                <a:gd name="connsiteY6" fmla="*/ 1762125 h 2971800"/>
                <a:gd name="connsiteX7" fmla="*/ 3238500 w 5953125"/>
                <a:gd name="connsiteY7" fmla="*/ 1228725 h 2971800"/>
                <a:gd name="connsiteX8" fmla="*/ 3495675 w 5953125"/>
                <a:gd name="connsiteY8" fmla="*/ 962025 h 2971800"/>
                <a:gd name="connsiteX9" fmla="*/ 3952875 w 5953125"/>
                <a:gd name="connsiteY9" fmla="*/ 561975 h 2971800"/>
                <a:gd name="connsiteX10" fmla="*/ 4543425 w 5953125"/>
                <a:gd name="connsiteY10" fmla="*/ 266700 h 2971800"/>
                <a:gd name="connsiteX11" fmla="*/ 5114925 w 5953125"/>
                <a:gd name="connsiteY11" fmla="*/ 85725 h 2971800"/>
                <a:gd name="connsiteX12" fmla="*/ 5448300 w 5953125"/>
                <a:gd name="connsiteY12" fmla="*/ 47625 h 2971800"/>
                <a:gd name="connsiteX13" fmla="*/ 5772150 w 5953125"/>
                <a:gd name="connsiteY13" fmla="*/ 19050 h 2971800"/>
                <a:gd name="connsiteX14" fmla="*/ 5953125 w 5953125"/>
                <a:gd name="connsiteY14" fmla="*/ 0 h 2971800"/>
                <a:gd name="connsiteX0" fmla="*/ 0 w 5953125"/>
                <a:gd name="connsiteY0" fmla="*/ 2971800 h 2971800"/>
                <a:gd name="connsiteX1" fmla="*/ 375599 w 5953125"/>
                <a:gd name="connsiteY1" fmla="*/ 2524124 h 2971800"/>
                <a:gd name="connsiteX2" fmla="*/ 1068117 w 5953125"/>
                <a:gd name="connsiteY2" fmla="*/ 2302333 h 2971800"/>
                <a:gd name="connsiteX3" fmla="*/ 1390650 w 5953125"/>
                <a:gd name="connsiteY3" fmla="*/ 2352675 h 2971800"/>
                <a:gd name="connsiteX4" fmla="*/ 1828800 w 5953125"/>
                <a:gd name="connsiteY4" fmla="*/ 2228850 h 2971800"/>
                <a:gd name="connsiteX5" fmla="*/ 2133600 w 5953125"/>
                <a:gd name="connsiteY5" fmla="*/ 1990725 h 2971800"/>
                <a:gd name="connsiteX6" fmla="*/ 2457450 w 5953125"/>
                <a:gd name="connsiteY6" fmla="*/ 1762125 h 2971800"/>
                <a:gd name="connsiteX7" fmla="*/ 3238500 w 5953125"/>
                <a:gd name="connsiteY7" fmla="*/ 1228725 h 2971800"/>
                <a:gd name="connsiteX8" fmla="*/ 3495675 w 5953125"/>
                <a:gd name="connsiteY8" fmla="*/ 962025 h 2971800"/>
                <a:gd name="connsiteX9" fmla="*/ 3952875 w 5953125"/>
                <a:gd name="connsiteY9" fmla="*/ 561975 h 2971800"/>
                <a:gd name="connsiteX10" fmla="*/ 4543425 w 5953125"/>
                <a:gd name="connsiteY10" fmla="*/ 266700 h 2971800"/>
                <a:gd name="connsiteX11" fmla="*/ 5114925 w 5953125"/>
                <a:gd name="connsiteY11" fmla="*/ 85725 h 2971800"/>
                <a:gd name="connsiteX12" fmla="*/ 5448300 w 5953125"/>
                <a:gd name="connsiteY12" fmla="*/ 47625 h 2971800"/>
                <a:gd name="connsiteX13" fmla="*/ 5772150 w 5953125"/>
                <a:gd name="connsiteY13" fmla="*/ 19050 h 2971800"/>
                <a:gd name="connsiteX14" fmla="*/ 5953125 w 5953125"/>
                <a:gd name="connsiteY14" fmla="*/ 0 h 2971800"/>
                <a:gd name="connsiteX0" fmla="*/ 0 w 5953125"/>
                <a:gd name="connsiteY0" fmla="*/ 2971800 h 2971800"/>
                <a:gd name="connsiteX1" fmla="*/ 375599 w 5953125"/>
                <a:gd name="connsiteY1" fmla="*/ 2524124 h 2971800"/>
                <a:gd name="connsiteX2" fmla="*/ 761998 w 5953125"/>
                <a:gd name="connsiteY2" fmla="*/ 2349957 h 2971800"/>
                <a:gd name="connsiteX3" fmla="*/ 1068117 w 5953125"/>
                <a:gd name="connsiteY3" fmla="*/ 2302333 h 2971800"/>
                <a:gd name="connsiteX4" fmla="*/ 1390650 w 5953125"/>
                <a:gd name="connsiteY4" fmla="*/ 2352675 h 2971800"/>
                <a:gd name="connsiteX5" fmla="*/ 1828800 w 5953125"/>
                <a:gd name="connsiteY5" fmla="*/ 2228850 h 2971800"/>
                <a:gd name="connsiteX6" fmla="*/ 2133600 w 5953125"/>
                <a:gd name="connsiteY6" fmla="*/ 1990725 h 2971800"/>
                <a:gd name="connsiteX7" fmla="*/ 2457450 w 5953125"/>
                <a:gd name="connsiteY7" fmla="*/ 1762125 h 2971800"/>
                <a:gd name="connsiteX8" fmla="*/ 3238500 w 5953125"/>
                <a:gd name="connsiteY8" fmla="*/ 1228725 h 2971800"/>
                <a:gd name="connsiteX9" fmla="*/ 3495675 w 5953125"/>
                <a:gd name="connsiteY9" fmla="*/ 962025 h 2971800"/>
                <a:gd name="connsiteX10" fmla="*/ 3952875 w 5953125"/>
                <a:gd name="connsiteY10" fmla="*/ 561975 h 2971800"/>
                <a:gd name="connsiteX11" fmla="*/ 4543425 w 5953125"/>
                <a:gd name="connsiteY11" fmla="*/ 266700 h 2971800"/>
                <a:gd name="connsiteX12" fmla="*/ 5114925 w 5953125"/>
                <a:gd name="connsiteY12" fmla="*/ 85725 h 2971800"/>
                <a:gd name="connsiteX13" fmla="*/ 5448300 w 5953125"/>
                <a:gd name="connsiteY13" fmla="*/ 47625 h 2971800"/>
                <a:gd name="connsiteX14" fmla="*/ 5772150 w 5953125"/>
                <a:gd name="connsiteY14" fmla="*/ 19050 h 2971800"/>
                <a:gd name="connsiteX15" fmla="*/ 5953125 w 5953125"/>
                <a:gd name="connsiteY1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125" h="2971800">
                  <a:moveTo>
                    <a:pt x="0" y="2971800"/>
                  </a:moveTo>
                  <a:cubicBezTo>
                    <a:pt x="125200" y="2822575"/>
                    <a:pt x="197579" y="2635702"/>
                    <a:pt x="375599" y="2524124"/>
                  </a:cubicBezTo>
                  <a:cubicBezTo>
                    <a:pt x="493980" y="2425246"/>
                    <a:pt x="646578" y="2386922"/>
                    <a:pt x="761998" y="2349957"/>
                  </a:cubicBezTo>
                  <a:cubicBezTo>
                    <a:pt x="877418" y="2312992"/>
                    <a:pt x="954724" y="2306642"/>
                    <a:pt x="1068117" y="2302333"/>
                  </a:cubicBezTo>
                  <a:lnTo>
                    <a:pt x="1390650" y="2352675"/>
                  </a:lnTo>
                  <a:lnTo>
                    <a:pt x="1828800" y="2228850"/>
                  </a:lnTo>
                  <a:lnTo>
                    <a:pt x="2133600" y="1990725"/>
                  </a:lnTo>
                  <a:lnTo>
                    <a:pt x="2457450" y="1762125"/>
                  </a:lnTo>
                  <a:lnTo>
                    <a:pt x="3238500" y="1228725"/>
                  </a:lnTo>
                  <a:lnTo>
                    <a:pt x="3495675" y="962025"/>
                  </a:lnTo>
                  <a:lnTo>
                    <a:pt x="3952875" y="561975"/>
                  </a:lnTo>
                  <a:lnTo>
                    <a:pt x="4543425" y="266700"/>
                  </a:lnTo>
                  <a:lnTo>
                    <a:pt x="5114925" y="85725"/>
                  </a:lnTo>
                  <a:lnTo>
                    <a:pt x="5448300" y="47625"/>
                  </a:lnTo>
                  <a:lnTo>
                    <a:pt x="5772150" y="19050"/>
                  </a:lnTo>
                  <a:lnTo>
                    <a:pt x="5953125" y="0"/>
                  </a:lnTo>
                </a:path>
              </a:pathLst>
            </a:custGeom>
            <a:noFill/>
            <a:ln w="88900" cap="flat" cmpd="sng" algn="ctr"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4139803" y="3716316"/>
              <a:ext cx="245935" cy="266430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 rot="3847393">
              <a:off x="2275482" y="3044124"/>
              <a:ext cx="371476" cy="7033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 rot="2802947">
              <a:off x="3937228" y="5549201"/>
              <a:ext cx="371476" cy="7033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2316147" y="3031671"/>
              <a:ext cx="140677" cy="35242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100985" y="5412919"/>
              <a:ext cx="325315" cy="13335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2677794">
              <a:off x="2862599" y="1188849"/>
              <a:ext cx="631051" cy="1231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9900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上越新幹線</a:t>
              </a:r>
            </a:p>
          </p:txBody>
        </p:sp>
        <p:sp>
          <p:nvSpPr>
            <p:cNvPr id="78" name="フローチャート : 結合子 77"/>
            <p:cNvSpPr/>
            <p:nvPr/>
          </p:nvSpPr>
          <p:spPr>
            <a:xfrm>
              <a:off x="4566976" y="3298368"/>
              <a:ext cx="109037" cy="115069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79" name="四角形吹き出し 78"/>
            <p:cNvSpPr/>
            <p:nvPr/>
          </p:nvSpPr>
          <p:spPr>
            <a:xfrm>
              <a:off x="5213013" y="3157317"/>
              <a:ext cx="707606" cy="369246"/>
            </a:xfrm>
            <a:prstGeom prst="wedgeRectCallout">
              <a:avLst>
                <a:gd name="adj1" fmla="val -133802"/>
                <a:gd name="adj2" fmla="val 2488"/>
              </a:avLst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日立物流</a:t>
              </a:r>
              <a:endParaRPr kumimoji="1" lang="en-US" altLang="ja-JP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埼玉営業所</a:t>
              </a:r>
            </a:p>
          </p:txBody>
        </p:sp>
        <p:sp>
          <p:nvSpPr>
            <p:cNvPr id="82" name="フローチャート : 結合子 81"/>
            <p:cNvSpPr/>
            <p:nvPr/>
          </p:nvSpPr>
          <p:spPr>
            <a:xfrm>
              <a:off x="5367076" y="4765218"/>
              <a:ext cx="109037" cy="115069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83" name="四角形吹き出し 82"/>
            <p:cNvSpPr/>
            <p:nvPr/>
          </p:nvSpPr>
          <p:spPr>
            <a:xfrm>
              <a:off x="4741127" y="5170577"/>
              <a:ext cx="912122" cy="353843"/>
            </a:xfrm>
            <a:prstGeom prst="wedgeRectCallout">
              <a:avLst>
                <a:gd name="adj1" fmla="val 26357"/>
                <a:gd name="adj2" fmla="val -139273"/>
              </a:avLst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講談社</a:t>
              </a:r>
              <a:endParaRPr kumimoji="1" lang="en-US" altLang="ja-JP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桶川流通センター</a:t>
              </a:r>
            </a:p>
          </p:txBody>
        </p:sp>
        <p:sp>
          <p:nvSpPr>
            <p:cNvPr id="84" name="フローチャート : 結合子 83"/>
            <p:cNvSpPr/>
            <p:nvPr/>
          </p:nvSpPr>
          <p:spPr>
            <a:xfrm>
              <a:off x="4307602" y="3303131"/>
              <a:ext cx="109037" cy="115069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85" name="四角形吹き出し 84"/>
            <p:cNvSpPr/>
            <p:nvPr/>
          </p:nvSpPr>
          <p:spPr>
            <a:xfrm>
              <a:off x="4416639" y="2323250"/>
              <a:ext cx="770180" cy="317771"/>
            </a:xfrm>
            <a:prstGeom prst="wedgeRectCallout">
              <a:avLst>
                <a:gd name="adj1" fmla="val -54698"/>
                <a:gd name="adj2" fmla="val 277806"/>
              </a:avLst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しまむら桶川</a:t>
              </a:r>
              <a:endParaRPr kumimoji="1" lang="en-US" altLang="ja-JP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商品センター</a:t>
              </a:r>
            </a:p>
          </p:txBody>
        </p:sp>
        <p:sp>
          <p:nvSpPr>
            <p:cNvPr id="86" name="フローチャート : 結合子 85"/>
            <p:cNvSpPr/>
            <p:nvPr/>
          </p:nvSpPr>
          <p:spPr>
            <a:xfrm>
              <a:off x="4672484" y="3636506"/>
              <a:ext cx="109037" cy="115069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87" name="四角形吹き出し 86"/>
            <p:cNvSpPr/>
            <p:nvPr/>
          </p:nvSpPr>
          <p:spPr>
            <a:xfrm>
              <a:off x="5025800" y="4006317"/>
              <a:ext cx="894819" cy="214771"/>
            </a:xfrm>
            <a:prstGeom prst="wedgeRectCallout">
              <a:avLst>
                <a:gd name="adj1" fmla="val -81453"/>
                <a:gd name="adj2" fmla="val -181316"/>
              </a:avLst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ＣＸカーゴ（生協）</a:t>
              </a:r>
            </a:p>
          </p:txBody>
        </p:sp>
        <p:sp>
          <p:nvSpPr>
            <p:cNvPr id="88" name="フローチャート : 結合子 87"/>
            <p:cNvSpPr/>
            <p:nvPr/>
          </p:nvSpPr>
          <p:spPr>
            <a:xfrm>
              <a:off x="3609644" y="3484714"/>
              <a:ext cx="109037" cy="115069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89" name="四角形吹き出し 88"/>
            <p:cNvSpPr/>
            <p:nvPr/>
          </p:nvSpPr>
          <p:spPr>
            <a:xfrm>
              <a:off x="2520058" y="3807151"/>
              <a:ext cx="892504" cy="369246"/>
            </a:xfrm>
            <a:prstGeom prst="wedgeRectCallout">
              <a:avLst>
                <a:gd name="adj1" fmla="val 77161"/>
                <a:gd name="adj2" fmla="val -120342"/>
              </a:avLst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江崎グリコ</a:t>
              </a:r>
              <a:endParaRPr kumimoji="1" lang="en-US" altLang="ja-JP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北本ファクトリー</a:t>
              </a:r>
            </a:p>
          </p:txBody>
        </p:sp>
        <p:sp>
          <p:nvSpPr>
            <p:cNvPr id="45" name="四角形吹き出し 44"/>
            <p:cNvSpPr/>
            <p:nvPr/>
          </p:nvSpPr>
          <p:spPr>
            <a:xfrm>
              <a:off x="2220648" y="5141930"/>
              <a:ext cx="817042" cy="295077"/>
            </a:xfrm>
            <a:prstGeom prst="wedgeRectCallout">
              <a:avLst>
                <a:gd name="adj1" fmla="val 68596"/>
                <a:gd name="adj2" fmla="val -115432"/>
              </a:avLst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トーハン桶川</a:t>
              </a:r>
              <a:endParaRPr kumimoji="1" lang="en-US" altLang="ja-JP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kern="0" dirty="0" smtClean="0">
                  <a:solidFill>
                    <a:srgbClr val="000000"/>
                  </a:solidFill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SCM</a:t>
              </a:r>
              <a:r>
                <a:rPr kumimoji="1" lang="ja-JP" altLang="en-US" sz="9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センター</a:t>
              </a:r>
            </a:p>
          </p:txBody>
        </p:sp>
        <p:sp>
          <p:nvSpPr>
            <p:cNvPr id="46" name="フローチャート : 結合子 45"/>
            <p:cNvSpPr/>
            <p:nvPr/>
          </p:nvSpPr>
          <p:spPr>
            <a:xfrm>
              <a:off x="3120988" y="4878206"/>
              <a:ext cx="109037" cy="115069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3089852">
              <a:off x="1864108" y="2627677"/>
              <a:ext cx="495328" cy="1231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9900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JR</a:t>
              </a:r>
              <a:r>
                <a:rPr kumimoji="1" lang="ja-JP" altLang="en-US" sz="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高崎線</a:t>
              </a:r>
            </a:p>
          </p:txBody>
        </p:sp>
        <p:sp>
          <p:nvSpPr>
            <p:cNvPr id="58" name="二等辺三角形 57"/>
            <p:cNvSpPr/>
            <p:nvPr/>
          </p:nvSpPr>
          <p:spPr>
            <a:xfrm rot="13548110">
              <a:off x="3755620" y="1982091"/>
              <a:ext cx="164447" cy="835268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contrasting" dir="t">
                <a:rot lat="0" lon="0" rev="19998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pPr algn="ctr"/>
              <a:endParaRPr kumimoji="1" lang="ja-JP" alt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四角形吹き出し 49"/>
            <p:cNvSpPr/>
            <p:nvPr/>
          </p:nvSpPr>
          <p:spPr>
            <a:xfrm>
              <a:off x="3230024" y="1949958"/>
              <a:ext cx="1391265" cy="213722"/>
            </a:xfrm>
            <a:prstGeom prst="wedgeRectCallout">
              <a:avLst>
                <a:gd name="adj1" fmla="val -9020"/>
                <a:gd name="adj2" fmla="val -12901"/>
              </a:avLst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Arial" pitchFamily="34" charset="0"/>
                </a:rPr>
                <a:t>プロロジスパーク北本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アクセス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CBF60C2-ABB9-4D09-8DFB-E8EF5BF8FB8C}" type="slidenum">
              <a:rPr lang="en-US" smtClean="0">
                <a:solidFill>
                  <a:srgbClr val="FFFFFF"/>
                </a:solidFill>
              </a:rPr>
              <a:pPr algn="ctr"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フローチャート : 結合子 52"/>
          <p:cNvSpPr>
            <a:spLocks noChangeAspect="1"/>
          </p:cNvSpPr>
          <p:nvPr/>
        </p:nvSpPr>
        <p:spPr>
          <a:xfrm>
            <a:off x="3275856" y="3140968"/>
            <a:ext cx="199293" cy="220838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Arial" pitchFamily="34" charset="0"/>
            </a:endParaRPr>
          </a:p>
        </p:txBody>
      </p:sp>
      <p:sp>
        <p:nvSpPr>
          <p:cNvPr id="69" name="フリーフォーム 68"/>
          <p:cNvSpPr/>
          <p:nvPr/>
        </p:nvSpPr>
        <p:spPr>
          <a:xfrm>
            <a:off x="1691680" y="5589240"/>
            <a:ext cx="527538" cy="666750"/>
          </a:xfrm>
          <a:custGeom>
            <a:avLst/>
            <a:gdLst>
              <a:gd name="connsiteX0" fmla="*/ 0 w 571500"/>
              <a:gd name="connsiteY0" fmla="*/ 0 h 666750"/>
              <a:gd name="connsiteX1" fmla="*/ 190500 w 571500"/>
              <a:gd name="connsiteY1" fmla="*/ 257175 h 666750"/>
              <a:gd name="connsiteX2" fmla="*/ 361950 w 571500"/>
              <a:gd name="connsiteY2" fmla="*/ 476250 h 666750"/>
              <a:gd name="connsiteX3" fmla="*/ 542925 w 571500"/>
              <a:gd name="connsiteY3" fmla="*/ 638175 h 666750"/>
              <a:gd name="connsiteX4" fmla="*/ 571500 w 571500"/>
              <a:gd name="connsiteY4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" h="666750">
                <a:moveTo>
                  <a:pt x="0" y="0"/>
                </a:moveTo>
                <a:lnTo>
                  <a:pt x="190500" y="257175"/>
                </a:lnTo>
                <a:lnTo>
                  <a:pt x="361950" y="476250"/>
                </a:lnTo>
                <a:lnTo>
                  <a:pt x="542925" y="638175"/>
                </a:lnTo>
                <a:lnTo>
                  <a:pt x="571500" y="666750"/>
                </a:lnTo>
              </a:path>
            </a:pathLst>
          </a:custGeom>
          <a:noFill/>
          <a:ln w="31750" cap="flat" cmpd="sng" algn="ctr">
            <a:solidFill>
              <a:srgbClr val="3333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6" name="Rectangle 48"/>
          <p:cNvSpPr>
            <a:spLocks noChangeArrowheads="1"/>
          </p:cNvSpPr>
          <p:nvPr/>
        </p:nvSpPr>
        <p:spPr bwMode="auto">
          <a:xfrm>
            <a:off x="179512" y="6211669"/>
            <a:ext cx="5832648" cy="646331"/>
          </a:xfrm>
          <a:prstGeom prst="rect">
            <a:avLst/>
          </a:prstGeom>
          <a:solidFill>
            <a:srgbClr val="FFFFFF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defTabSz="914400"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・圏央道　桶川加納ＩＣ（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2014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年度以降開通予定）より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3.5km*        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・成田空港より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102km          </a:t>
            </a:r>
          </a:p>
          <a:p>
            <a:pPr lvl="0" defTabSz="914400"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・圏央道　桶川北本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IC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より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9.3km*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　　　　　　　　　　　　　　　　　　　　　・東京港より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62km</a:t>
            </a:r>
          </a:p>
          <a:p>
            <a:pPr lvl="0" defTabSz="914400"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JR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北本駅より</a:t>
            </a:r>
            <a:r>
              <a:rPr lang="en-US" altLang="ja-JP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2.4km                                    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　　　　　　　　　　　　　　　　　　　</a:t>
            </a:r>
            <a:r>
              <a:rPr lang="en-US" altLang="ja-JP" sz="8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*</a:t>
            </a:r>
            <a:r>
              <a:rPr lang="ja-JP" altLang="en-US" sz="800" kern="0" dirty="0" smtClea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rPr>
              <a:t>走行距離</a:t>
            </a:r>
            <a:endParaRPr kumimoji="0" lang="ja-JP" altLang="en-US" sz="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81" name="フローチャート : 結合子 80"/>
          <p:cNvSpPr/>
          <p:nvPr/>
        </p:nvSpPr>
        <p:spPr>
          <a:xfrm>
            <a:off x="6116199" y="6078654"/>
            <a:ext cx="109037" cy="115069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DSCF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2398642" cy="1800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11560" y="566124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所在地　　　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倉庫面積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設備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セキュリティ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5696" y="5657671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埼玉県北本市朝日２丁目１６０－１プロロジスパーク北本３階</a:t>
            </a:r>
            <a:r>
              <a:rPr lang="en-US" altLang="ja-JP" sz="1600" dirty="0" smtClean="0"/>
              <a:t>/</a:t>
            </a:r>
            <a:r>
              <a:rPr lang="ja-JP" altLang="en-US" sz="1600" dirty="0" smtClean="0"/>
              <a:t>４階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約４，２００坪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エレベーター１基、垂直搬送機２基、リーチフォーク１０台、カウンターフォーク１台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２４時間 ３６５日 防災センターにて監視</a:t>
            </a:r>
            <a:endParaRPr kumimoji="1" lang="ja-JP" altLang="en-US" sz="1600" dirty="0"/>
          </a:p>
        </p:txBody>
      </p:sp>
      <p:pic>
        <p:nvPicPr>
          <p:cNvPr id="17" name="図 16" descr="DSCF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400267" cy="1800200"/>
          </a:xfrm>
          <a:prstGeom prst="rect">
            <a:avLst/>
          </a:prstGeom>
        </p:spPr>
      </p:pic>
      <p:pic>
        <p:nvPicPr>
          <p:cNvPr id="18" name="図 17" descr="DSCF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268760"/>
            <a:ext cx="2399999" cy="1800000"/>
          </a:xfrm>
          <a:prstGeom prst="rect">
            <a:avLst/>
          </a:prstGeom>
        </p:spPr>
      </p:pic>
      <p:pic>
        <p:nvPicPr>
          <p:cNvPr id="19" name="図 18" descr="DSCF0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501008"/>
            <a:ext cx="2472727" cy="1800000"/>
          </a:xfrm>
          <a:prstGeom prst="rect">
            <a:avLst/>
          </a:prstGeom>
        </p:spPr>
      </p:pic>
      <p:pic>
        <p:nvPicPr>
          <p:cNvPr id="21" name="図 20" descr="DSCF0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501008"/>
            <a:ext cx="2400000" cy="1800000"/>
          </a:xfrm>
          <a:prstGeom prst="rect">
            <a:avLst/>
          </a:prstGeom>
        </p:spPr>
      </p:pic>
      <p:pic>
        <p:nvPicPr>
          <p:cNvPr id="13" name="図 12" descr="DSCF00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501008"/>
            <a:ext cx="2397345" cy="1800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9552" y="3068960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１</a:t>
            </a:r>
            <a:r>
              <a:rPr kumimoji="1" lang="en-US" altLang="ja-JP" sz="1200" dirty="0" smtClean="0"/>
              <a:t>F</a:t>
            </a:r>
            <a:r>
              <a:rPr kumimoji="1" lang="ja-JP" altLang="en-US" sz="1200" dirty="0" smtClean="0"/>
              <a:t>玄関　　　　　　　　　　　　　　　　　　　　　　　南側外観　　　　 　　　　　　　　　　　　　　　　　南側外観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9552" y="530120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３</a:t>
            </a:r>
            <a:r>
              <a:rPr kumimoji="1" lang="en-US" altLang="ja-JP" sz="1200" dirty="0" smtClean="0"/>
              <a:t>F</a:t>
            </a:r>
            <a:r>
              <a:rPr kumimoji="1" lang="ja-JP" altLang="en-US" sz="1200" dirty="0" smtClean="0"/>
              <a:t>バース外観　　　　　　　　　　　　　　　　　　　エレベーター　　　　　　　　　　　　　　　　　　　垂直搬送機</a:t>
            </a:r>
            <a:endParaRPr kumimoji="1" lang="ja-JP" altLang="en-US" sz="1200" dirty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倉庫概要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539552" y="3717032"/>
            <a:ext cx="7854696" cy="28803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ja-JP" altLang="en-US" sz="2000" dirty="0" smtClean="0"/>
              <a:t>　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北本_平面_断面_130514 06PL_3F.wmf"/>
          <p:cNvPicPr>
            <a:picLocks noChangeAspect="1"/>
          </p:cNvPicPr>
          <p:nvPr/>
        </p:nvPicPr>
        <p:blipFill>
          <a:blip r:embed="rId3" cstate="print"/>
          <a:srcRect l="8151" t="17247" r="18613" b="207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9" name="フリーフォーム 8"/>
          <p:cNvSpPr/>
          <p:nvPr/>
        </p:nvSpPr>
        <p:spPr>
          <a:xfrm>
            <a:off x="4355976" y="2204864"/>
            <a:ext cx="2664296" cy="2016224"/>
          </a:xfrm>
          <a:custGeom>
            <a:avLst/>
            <a:gdLst>
              <a:gd name="connsiteX0" fmla="*/ 0 w 2618509"/>
              <a:gd name="connsiteY0" fmla="*/ 0 h 1644732"/>
              <a:gd name="connsiteX1" fmla="*/ 2618509 w 2618509"/>
              <a:gd name="connsiteY1" fmla="*/ 5938 h 1644732"/>
              <a:gd name="connsiteX2" fmla="*/ 2618509 w 2618509"/>
              <a:gd name="connsiteY2" fmla="*/ 1300348 h 1644732"/>
              <a:gd name="connsiteX3" fmla="*/ 2155372 w 2618509"/>
              <a:gd name="connsiteY3" fmla="*/ 1306286 h 1644732"/>
              <a:gd name="connsiteX4" fmla="*/ 2143496 w 2618509"/>
              <a:gd name="connsiteY4" fmla="*/ 1638795 h 1644732"/>
              <a:gd name="connsiteX5" fmla="*/ 35626 w 2618509"/>
              <a:gd name="connsiteY5" fmla="*/ 1644732 h 1644732"/>
              <a:gd name="connsiteX6" fmla="*/ 23751 w 2618509"/>
              <a:gd name="connsiteY6" fmla="*/ 279070 h 1644732"/>
              <a:gd name="connsiteX7" fmla="*/ 5938 w 2618509"/>
              <a:gd name="connsiteY7" fmla="*/ 273132 h 1644732"/>
              <a:gd name="connsiteX8" fmla="*/ 0 w 2618509"/>
              <a:gd name="connsiteY8" fmla="*/ 0 h 16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8509" h="1644732">
                <a:moveTo>
                  <a:pt x="0" y="0"/>
                </a:moveTo>
                <a:lnTo>
                  <a:pt x="2618509" y="5938"/>
                </a:lnTo>
                <a:lnTo>
                  <a:pt x="2618509" y="1300348"/>
                </a:lnTo>
                <a:lnTo>
                  <a:pt x="2155372" y="1306286"/>
                </a:lnTo>
                <a:lnTo>
                  <a:pt x="2143496" y="1638795"/>
                </a:lnTo>
                <a:lnTo>
                  <a:pt x="35626" y="1644732"/>
                </a:lnTo>
                <a:lnTo>
                  <a:pt x="23751" y="279070"/>
                </a:lnTo>
                <a:lnTo>
                  <a:pt x="5938" y="2731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/>
            <a:endParaRPr kumimoji="1" lang="ja-JP" altLang="en-US" sz="1200" dirty="0" smtClean="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67544" y="764704"/>
            <a:ext cx="8229600" cy="492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３階　平面図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0032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２，２１４．８７坪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図 7" descr="北本_平面_断面_130514 07PL_4F.wmf"/>
          <p:cNvPicPr>
            <a:picLocks noChangeAspect="1"/>
          </p:cNvPicPr>
          <p:nvPr/>
        </p:nvPicPr>
        <p:blipFill>
          <a:blip r:embed="rId3" cstate="print"/>
          <a:srcRect l="11858" t="16611" r="19470" b="232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サブタイトル 2"/>
          <p:cNvSpPr txBox="1">
            <a:spLocks/>
          </p:cNvSpPr>
          <p:nvPr/>
        </p:nvSpPr>
        <p:spPr>
          <a:xfrm>
            <a:off x="539552" y="3717032"/>
            <a:ext cx="7854696" cy="28803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ja-JP" altLang="en-US" sz="2000" dirty="0" smtClean="0"/>
              <a:t>　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67544" y="764704"/>
            <a:ext cx="8229600" cy="492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  <a:cs typeface="+mj-cs"/>
              </a:rPr>
              <a:t>４</a:t>
            </a:r>
            <a:r>
              <a:rPr kumimoji="1" lang="ja-JP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階　平面図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フリーフォーム 10"/>
          <p:cNvSpPr>
            <a:spLocks noChangeAspect="1"/>
          </p:cNvSpPr>
          <p:nvPr/>
        </p:nvSpPr>
        <p:spPr>
          <a:xfrm>
            <a:off x="4499992" y="2348880"/>
            <a:ext cx="2736304" cy="2016224"/>
          </a:xfrm>
          <a:custGeom>
            <a:avLst/>
            <a:gdLst>
              <a:gd name="connsiteX0" fmla="*/ 5938 w 2588821"/>
              <a:gd name="connsiteY0" fmla="*/ 1294410 h 1626919"/>
              <a:gd name="connsiteX1" fmla="*/ 0 w 2588821"/>
              <a:gd name="connsiteY1" fmla="*/ 124691 h 1626919"/>
              <a:gd name="connsiteX2" fmla="*/ 706582 w 2588821"/>
              <a:gd name="connsiteY2" fmla="*/ 118753 h 1626919"/>
              <a:gd name="connsiteX3" fmla="*/ 706582 w 2588821"/>
              <a:gd name="connsiteY3" fmla="*/ 5938 h 1626919"/>
              <a:gd name="connsiteX4" fmla="*/ 2588821 w 2588821"/>
              <a:gd name="connsiteY4" fmla="*/ 0 h 1626919"/>
              <a:gd name="connsiteX5" fmla="*/ 2576946 w 2588821"/>
              <a:gd name="connsiteY5" fmla="*/ 1300348 h 1626919"/>
              <a:gd name="connsiteX6" fmla="*/ 2381003 w 2588821"/>
              <a:gd name="connsiteY6" fmla="*/ 1294410 h 1626919"/>
              <a:gd name="connsiteX7" fmla="*/ 2381003 w 2588821"/>
              <a:gd name="connsiteY7" fmla="*/ 1620982 h 1626919"/>
              <a:gd name="connsiteX8" fmla="*/ 1638795 w 2588821"/>
              <a:gd name="connsiteY8" fmla="*/ 1626919 h 1626919"/>
              <a:gd name="connsiteX9" fmla="*/ 1638795 w 2588821"/>
              <a:gd name="connsiteY9" fmla="*/ 1514104 h 1626919"/>
              <a:gd name="connsiteX10" fmla="*/ 1413164 w 2588821"/>
              <a:gd name="connsiteY10" fmla="*/ 1508166 h 1626919"/>
              <a:gd name="connsiteX11" fmla="*/ 1407226 w 2588821"/>
              <a:gd name="connsiteY11" fmla="*/ 1318161 h 1626919"/>
              <a:gd name="connsiteX12" fmla="*/ 5938 w 2588821"/>
              <a:gd name="connsiteY12" fmla="*/ 1294410 h 1626919"/>
              <a:gd name="connsiteX0" fmla="*/ 3660 w 2588821"/>
              <a:gd name="connsiteY0" fmla="*/ 1296506 h 1626919"/>
              <a:gd name="connsiteX1" fmla="*/ 0 w 2588821"/>
              <a:gd name="connsiteY1" fmla="*/ 124691 h 1626919"/>
              <a:gd name="connsiteX2" fmla="*/ 706582 w 2588821"/>
              <a:gd name="connsiteY2" fmla="*/ 118753 h 1626919"/>
              <a:gd name="connsiteX3" fmla="*/ 706582 w 2588821"/>
              <a:gd name="connsiteY3" fmla="*/ 5938 h 1626919"/>
              <a:gd name="connsiteX4" fmla="*/ 2588821 w 2588821"/>
              <a:gd name="connsiteY4" fmla="*/ 0 h 1626919"/>
              <a:gd name="connsiteX5" fmla="*/ 2576946 w 2588821"/>
              <a:gd name="connsiteY5" fmla="*/ 1300348 h 1626919"/>
              <a:gd name="connsiteX6" fmla="*/ 2381003 w 2588821"/>
              <a:gd name="connsiteY6" fmla="*/ 1294410 h 1626919"/>
              <a:gd name="connsiteX7" fmla="*/ 2381003 w 2588821"/>
              <a:gd name="connsiteY7" fmla="*/ 1620982 h 1626919"/>
              <a:gd name="connsiteX8" fmla="*/ 1638795 w 2588821"/>
              <a:gd name="connsiteY8" fmla="*/ 1626919 h 1626919"/>
              <a:gd name="connsiteX9" fmla="*/ 1638795 w 2588821"/>
              <a:gd name="connsiteY9" fmla="*/ 1514104 h 1626919"/>
              <a:gd name="connsiteX10" fmla="*/ 1413164 w 2588821"/>
              <a:gd name="connsiteY10" fmla="*/ 1508166 h 1626919"/>
              <a:gd name="connsiteX11" fmla="*/ 1407226 w 2588821"/>
              <a:gd name="connsiteY11" fmla="*/ 1318161 h 1626919"/>
              <a:gd name="connsiteX12" fmla="*/ 3660 w 2588821"/>
              <a:gd name="connsiteY12" fmla="*/ 1296506 h 1626919"/>
              <a:gd name="connsiteX0" fmla="*/ 1979 w 2622634"/>
              <a:gd name="connsiteY0" fmla="*/ 1307097 h 1626919"/>
              <a:gd name="connsiteX1" fmla="*/ 33813 w 2622634"/>
              <a:gd name="connsiteY1" fmla="*/ 124691 h 1626919"/>
              <a:gd name="connsiteX2" fmla="*/ 740395 w 2622634"/>
              <a:gd name="connsiteY2" fmla="*/ 118753 h 1626919"/>
              <a:gd name="connsiteX3" fmla="*/ 740395 w 2622634"/>
              <a:gd name="connsiteY3" fmla="*/ 5938 h 1626919"/>
              <a:gd name="connsiteX4" fmla="*/ 2622634 w 2622634"/>
              <a:gd name="connsiteY4" fmla="*/ 0 h 1626919"/>
              <a:gd name="connsiteX5" fmla="*/ 2610759 w 2622634"/>
              <a:gd name="connsiteY5" fmla="*/ 1300348 h 1626919"/>
              <a:gd name="connsiteX6" fmla="*/ 2414816 w 2622634"/>
              <a:gd name="connsiteY6" fmla="*/ 1294410 h 1626919"/>
              <a:gd name="connsiteX7" fmla="*/ 2414816 w 2622634"/>
              <a:gd name="connsiteY7" fmla="*/ 1620982 h 1626919"/>
              <a:gd name="connsiteX8" fmla="*/ 1672608 w 2622634"/>
              <a:gd name="connsiteY8" fmla="*/ 1626919 h 1626919"/>
              <a:gd name="connsiteX9" fmla="*/ 1672608 w 2622634"/>
              <a:gd name="connsiteY9" fmla="*/ 1514104 h 1626919"/>
              <a:gd name="connsiteX10" fmla="*/ 1446977 w 2622634"/>
              <a:gd name="connsiteY10" fmla="*/ 1508166 h 1626919"/>
              <a:gd name="connsiteX11" fmla="*/ 1441039 w 2622634"/>
              <a:gd name="connsiteY11" fmla="*/ 1318161 h 1626919"/>
              <a:gd name="connsiteX12" fmla="*/ 1979 w 2622634"/>
              <a:gd name="connsiteY12" fmla="*/ 1307097 h 1626919"/>
              <a:gd name="connsiteX0" fmla="*/ 40174 w 2588821"/>
              <a:gd name="connsiteY0" fmla="*/ 1307097 h 1626919"/>
              <a:gd name="connsiteX1" fmla="*/ 0 w 2588821"/>
              <a:gd name="connsiteY1" fmla="*/ 124691 h 1626919"/>
              <a:gd name="connsiteX2" fmla="*/ 706582 w 2588821"/>
              <a:gd name="connsiteY2" fmla="*/ 118753 h 1626919"/>
              <a:gd name="connsiteX3" fmla="*/ 706582 w 2588821"/>
              <a:gd name="connsiteY3" fmla="*/ 5938 h 1626919"/>
              <a:gd name="connsiteX4" fmla="*/ 2588821 w 2588821"/>
              <a:gd name="connsiteY4" fmla="*/ 0 h 1626919"/>
              <a:gd name="connsiteX5" fmla="*/ 2576946 w 2588821"/>
              <a:gd name="connsiteY5" fmla="*/ 1300348 h 1626919"/>
              <a:gd name="connsiteX6" fmla="*/ 2381003 w 2588821"/>
              <a:gd name="connsiteY6" fmla="*/ 1294410 h 1626919"/>
              <a:gd name="connsiteX7" fmla="*/ 2381003 w 2588821"/>
              <a:gd name="connsiteY7" fmla="*/ 1620982 h 1626919"/>
              <a:gd name="connsiteX8" fmla="*/ 1638795 w 2588821"/>
              <a:gd name="connsiteY8" fmla="*/ 1626919 h 1626919"/>
              <a:gd name="connsiteX9" fmla="*/ 1638795 w 2588821"/>
              <a:gd name="connsiteY9" fmla="*/ 1514104 h 1626919"/>
              <a:gd name="connsiteX10" fmla="*/ 1413164 w 2588821"/>
              <a:gd name="connsiteY10" fmla="*/ 1508166 h 1626919"/>
              <a:gd name="connsiteX11" fmla="*/ 1407226 w 2588821"/>
              <a:gd name="connsiteY11" fmla="*/ 1318161 h 1626919"/>
              <a:gd name="connsiteX12" fmla="*/ 40174 w 2588821"/>
              <a:gd name="connsiteY12" fmla="*/ 1307097 h 1626919"/>
              <a:gd name="connsiteX0" fmla="*/ 3660 w 2588821"/>
              <a:gd name="connsiteY0" fmla="*/ 1296506 h 1626919"/>
              <a:gd name="connsiteX1" fmla="*/ 0 w 2588821"/>
              <a:gd name="connsiteY1" fmla="*/ 124691 h 1626919"/>
              <a:gd name="connsiteX2" fmla="*/ 706582 w 2588821"/>
              <a:gd name="connsiteY2" fmla="*/ 118753 h 1626919"/>
              <a:gd name="connsiteX3" fmla="*/ 706582 w 2588821"/>
              <a:gd name="connsiteY3" fmla="*/ 5938 h 1626919"/>
              <a:gd name="connsiteX4" fmla="*/ 2588821 w 2588821"/>
              <a:gd name="connsiteY4" fmla="*/ 0 h 1626919"/>
              <a:gd name="connsiteX5" fmla="*/ 2576946 w 2588821"/>
              <a:gd name="connsiteY5" fmla="*/ 1300348 h 1626919"/>
              <a:gd name="connsiteX6" fmla="*/ 2381003 w 2588821"/>
              <a:gd name="connsiteY6" fmla="*/ 1294410 h 1626919"/>
              <a:gd name="connsiteX7" fmla="*/ 2381003 w 2588821"/>
              <a:gd name="connsiteY7" fmla="*/ 1620982 h 1626919"/>
              <a:gd name="connsiteX8" fmla="*/ 1638795 w 2588821"/>
              <a:gd name="connsiteY8" fmla="*/ 1626919 h 1626919"/>
              <a:gd name="connsiteX9" fmla="*/ 1638795 w 2588821"/>
              <a:gd name="connsiteY9" fmla="*/ 1514104 h 1626919"/>
              <a:gd name="connsiteX10" fmla="*/ 1413164 w 2588821"/>
              <a:gd name="connsiteY10" fmla="*/ 1508166 h 1626919"/>
              <a:gd name="connsiteX11" fmla="*/ 1407226 w 2588821"/>
              <a:gd name="connsiteY11" fmla="*/ 1318161 h 1626919"/>
              <a:gd name="connsiteX12" fmla="*/ 3660 w 2588821"/>
              <a:gd name="connsiteY12" fmla="*/ 1296506 h 16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8821" h="1626919">
                <a:moveTo>
                  <a:pt x="3660" y="1296506"/>
                </a:moveTo>
                <a:cubicBezTo>
                  <a:pt x="1681" y="906600"/>
                  <a:pt x="1979" y="514597"/>
                  <a:pt x="0" y="124691"/>
                </a:cubicBezTo>
                <a:lnTo>
                  <a:pt x="706582" y="118753"/>
                </a:lnTo>
                <a:lnTo>
                  <a:pt x="706582" y="5938"/>
                </a:lnTo>
                <a:lnTo>
                  <a:pt x="2588821" y="0"/>
                </a:lnTo>
                <a:lnTo>
                  <a:pt x="2576946" y="1300348"/>
                </a:lnTo>
                <a:lnTo>
                  <a:pt x="2381003" y="1294410"/>
                </a:lnTo>
                <a:lnTo>
                  <a:pt x="2381003" y="1620982"/>
                </a:lnTo>
                <a:lnTo>
                  <a:pt x="1638795" y="1626919"/>
                </a:lnTo>
                <a:lnTo>
                  <a:pt x="1638795" y="1514104"/>
                </a:lnTo>
                <a:lnTo>
                  <a:pt x="1413164" y="1508166"/>
                </a:lnTo>
                <a:lnTo>
                  <a:pt x="1407226" y="1318161"/>
                </a:lnTo>
                <a:lnTo>
                  <a:pt x="3660" y="1296506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/>
            <a:endParaRPr kumimoji="1" lang="ja-JP" altLang="en-US" sz="1200" dirty="0" smtClean="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１，９７２．２２坪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 11" descr="DSCF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2400000" cy="1800000"/>
          </a:xfrm>
        </p:spPr>
      </p:pic>
      <p:pic>
        <p:nvPicPr>
          <p:cNvPr id="10" name="図 9" descr="DSCF0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2400000" cy="180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入出庫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559611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・バンニング、デバンニング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トラック、コンテナからお客様の大切な商品を安全・迅速・丁寧に取り扱い、ご要望通り仕分けを行います。 </a:t>
            </a:r>
            <a:br>
              <a:rPr lang="ja-JP" altLang="en-US" sz="1400" dirty="0" smtClean="0"/>
            </a:b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ja-JP" altLang="en-US" sz="1400" dirty="0" smtClean="0"/>
              <a:t>当社では、経験豊かなエキスパートを配し、お客様のご要望に合わせた取り組みを行っております。</a:t>
            </a:r>
            <a:endParaRPr kumimoji="1" lang="ja-JP" altLang="en-US" dirty="0"/>
          </a:p>
        </p:txBody>
      </p:sp>
      <p:pic>
        <p:nvPicPr>
          <p:cNvPr id="8" name="図 7" descr="DSCF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01008"/>
            <a:ext cx="2400000" cy="1800000"/>
          </a:xfrm>
          <a:prstGeom prst="rect">
            <a:avLst/>
          </a:prstGeom>
        </p:spPr>
      </p:pic>
      <p:pic>
        <p:nvPicPr>
          <p:cNvPr id="11" name="図 10" descr="DSCF0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501008"/>
            <a:ext cx="2400000" cy="1800000"/>
          </a:xfrm>
          <a:prstGeom prst="rect">
            <a:avLst/>
          </a:prstGeom>
        </p:spPr>
      </p:pic>
      <p:pic>
        <p:nvPicPr>
          <p:cNvPr id="14" name="図 13" descr="DSC_7740.jpg"/>
          <p:cNvPicPr>
            <a:picLocks noChangeAspect="1"/>
          </p:cNvPicPr>
          <p:nvPr/>
        </p:nvPicPr>
        <p:blipFill>
          <a:blip r:embed="rId6" cstate="print"/>
          <a:srcRect l="5906" r="5906"/>
          <a:stretch>
            <a:fillRect/>
          </a:stretch>
        </p:blipFill>
        <p:spPr>
          <a:xfrm>
            <a:off x="6228184" y="1340768"/>
            <a:ext cx="2387050" cy="1800000"/>
          </a:xfrm>
          <a:prstGeom prst="rect">
            <a:avLst/>
          </a:prstGeom>
        </p:spPr>
      </p:pic>
      <p:pic>
        <p:nvPicPr>
          <p:cNvPr id="15" name="図 14" descr="DSCF0161.JP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467544" y="3501008"/>
            <a:ext cx="2400267" cy="18002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314096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３</a:t>
            </a:r>
            <a:r>
              <a:rPr kumimoji="1" lang="en-US" altLang="ja-JP" sz="1200" dirty="0" smtClean="0"/>
              <a:t>F</a:t>
            </a:r>
            <a:r>
              <a:rPr kumimoji="1" lang="ja-JP" altLang="en-US" sz="1200" dirty="0" smtClean="0"/>
              <a:t>バース（トラック搬入時）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530120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３</a:t>
            </a:r>
            <a:r>
              <a:rPr kumimoji="1" lang="en-US" altLang="ja-JP" sz="1200" dirty="0" smtClean="0"/>
              <a:t>F</a:t>
            </a:r>
            <a:r>
              <a:rPr kumimoji="1" lang="ja-JP" altLang="en-US" sz="1200" dirty="0" smtClean="0"/>
              <a:t>バース（コンテナ搬入時）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 10" descr="DSCF0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400000" cy="1800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事例紹介①　アパレル流通加工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図 5" descr="IMG_1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2400000" cy="1800000"/>
          </a:xfrm>
          <a:prstGeom prst="rect">
            <a:avLst/>
          </a:prstGeom>
        </p:spPr>
      </p:pic>
      <p:pic>
        <p:nvPicPr>
          <p:cNvPr id="7" name="図 6" descr="IMG_13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501008"/>
            <a:ext cx="2400000" cy="180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11560" y="58772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・物流加工業務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検品、検針、品質表示付・外し、袋詰め、ネーム付・外し</a:t>
            </a:r>
            <a:endParaRPr kumimoji="1" lang="ja-JP" altLang="en-US" dirty="0"/>
          </a:p>
        </p:txBody>
      </p:sp>
      <p:pic>
        <p:nvPicPr>
          <p:cNvPr id="12" name="図 11" descr="DSCF00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340768"/>
            <a:ext cx="2400000" cy="1800000"/>
          </a:xfrm>
          <a:prstGeom prst="rect">
            <a:avLst/>
          </a:prstGeom>
        </p:spPr>
      </p:pic>
      <p:pic>
        <p:nvPicPr>
          <p:cNvPr id="13" name="図 12" descr="DSCF01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340768"/>
            <a:ext cx="2400000" cy="180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544" y="314096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固定ラック　　　　　　　　　　　　　　　　　　　　　　固定ラック　　　　　　　　　　　　　　　　　　　　　　袋詰め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53012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ミシン　</a:t>
            </a:r>
            <a:r>
              <a:rPr kumimoji="1" lang="en-US" altLang="ja-JP" sz="1200" dirty="0" smtClean="0"/>
              <a:t>JUKI</a:t>
            </a:r>
            <a:r>
              <a:rPr kumimoji="1" lang="ja-JP" altLang="en-US" sz="1200" dirty="0" smtClean="0"/>
              <a:t>製３台　　　　　　　　　　　　　　　　コンベアー式検針機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　　　　　　　　　　　　　　　　　　　　　　　　　　　 日本金属探知機製造㈱１台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事例紹介②　靴製品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58052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・物流加工業務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検品、札付け、袋詰</a:t>
            </a:r>
            <a:endParaRPr kumimoji="1" lang="ja-JP" altLang="en-US" dirty="0"/>
          </a:p>
        </p:txBody>
      </p:sp>
      <p:pic>
        <p:nvPicPr>
          <p:cNvPr id="15" name="コンテンツ プレースホルダ 14" descr="DSCF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400000" cy="1800000"/>
          </a:xfrm>
        </p:spPr>
      </p:pic>
      <p:pic>
        <p:nvPicPr>
          <p:cNvPr id="16" name="図 15" descr="DSCF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2400000" cy="1800000"/>
          </a:xfrm>
          <a:prstGeom prst="rect">
            <a:avLst/>
          </a:prstGeom>
        </p:spPr>
      </p:pic>
      <p:pic>
        <p:nvPicPr>
          <p:cNvPr id="17" name="図 16" descr="DSCF0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340768"/>
            <a:ext cx="2400000" cy="1800000"/>
          </a:xfrm>
          <a:prstGeom prst="rect">
            <a:avLst/>
          </a:prstGeom>
        </p:spPr>
      </p:pic>
      <p:pic>
        <p:nvPicPr>
          <p:cNvPr id="18" name="図 17" descr="DSCF0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01008"/>
            <a:ext cx="2400000" cy="1800000"/>
          </a:xfrm>
          <a:prstGeom prst="rect">
            <a:avLst/>
          </a:prstGeom>
        </p:spPr>
      </p:pic>
      <p:pic>
        <p:nvPicPr>
          <p:cNvPr id="19" name="図 18" descr="DSCF0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01008"/>
            <a:ext cx="2400000" cy="180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544" y="314096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固定ラック　　　　　　　　　　　　　　　　　　　　　　固定ラック　　　　　　　　　　　　　　　　　　　　　　シューズケア商品専用棚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530120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仕分け　　　　　　　　　　　　　　　　　　　　　　　　札付け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26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事例紹介③　化粧品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57332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・物流加工業務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検品、法定表示ラベル貼り、シュリンク、袋詰</a:t>
            </a:r>
            <a:endParaRPr kumimoji="1" lang="ja-JP" altLang="en-US" dirty="0"/>
          </a:p>
        </p:txBody>
      </p:sp>
      <p:pic>
        <p:nvPicPr>
          <p:cNvPr id="11" name="コンテンツ プレースホルダ 10" descr="DSCF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400000" cy="1800000"/>
          </a:xfrm>
        </p:spPr>
      </p:pic>
      <p:pic>
        <p:nvPicPr>
          <p:cNvPr id="12" name="図 11" descr="DSCF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2400000" cy="1800000"/>
          </a:xfrm>
          <a:prstGeom prst="rect">
            <a:avLst/>
          </a:prstGeom>
        </p:spPr>
      </p:pic>
      <p:pic>
        <p:nvPicPr>
          <p:cNvPr id="15" name="図 14" descr="DSCF0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340768"/>
            <a:ext cx="2400000" cy="1800000"/>
          </a:xfrm>
          <a:prstGeom prst="rect">
            <a:avLst/>
          </a:prstGeom>
        </p:spPr>
      </p:pic>
      <p:pic>
        <p:nvPicPr>
          <p:cNvPr id="19" name="図 18" descr="DSCF0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01008"/>
            <a:ext cx="2400000" cy="1800000"/>
          </a:xfrm>
          <a:prstGeom prst="rect">
            <a:avLst/>
          </a:prstGeom>
        </p:spPr>
      </p:pic>
      <p:pic>
        <p:nvPicPr>
          <p:cNvPr id="8" name="図 7" descr="DSCF0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01008"/>
            <a:ext cx="2400000" cy="180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544" y="314096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保管棚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30120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シュリンク機　１台　　　　　　　　　　　　　　　　　シュリンク</a:t>
            </a:r>
            <a:r>
              <a:rPr lang="ja-JP" altLang="en-US" sz="1200" dirty="0" smtClean="0"/>
              <a:t>後商品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ユーザー定義 6">
      <a:dk1>
        <a:srgbClr val="000000"/>
      </a:dk1>
      <a:lt1>
        <a:srgbClr val="FFFFFF"/>
      </a:lt1>
      <a:dk2>
        <a:srgbClr val="00B050"/>
      </a:dk2>
      <a:lt2>
        <a:srgbClr val="00B050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396</Words>
  <Application>Microsoft Office PowerPoint</Application>
  <PresentationFormat>画面に合わせる (4:3)</PresentationFormat>
  <Paragraphs>94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HGPｺﾞｼｯｸE</vt:lpstr>
      <vt:lpstr>HGP明朝E</vt:lpstr>
      <vt:lpstr>ＭＳ Ｐゴシック</vt:lpstr>
      <vt:lpstr>Arial</vt:lpstr>
      <vt:lpstr>Calibri</vt:lpstr>
      <vt:lpstr>Constantia</vt:lpstr>
      <vt:lpstr>Wingdings 2</vt:lpstr>
      <vt:lpstr>リゾート</vt:lpstr>
      <vt:lpstr>PowerPoint プレゼンテーション</vt:lpstr>
      <vt:lpstr>アクセス</vt:lpstr>
      <vt:lpstr>倉庫概要</vt:lpstr>
      <vt:lpstr>PowerPoint プレゼンテーション</vt:lpstr>
      <vt:lpstr>PowerPoint プレゼンテーション</vt:lpstr>
      <vt:lpstr>入出庫</vt:lpstr>
      <vt:lpstr>事例紹介①　アパレル流通加工</vt:lpstr>
      <vt:lpstr>事例紹介②　靴製品</vt:lpstr>
      <vt:lpstr>事例紹介③　化粧品</vt:lpstr>
      <vt:lpstr>WMS（Warehouse Management System）</vt:lpstr>
      <vt:lpstr>３ＰＬ（３ｒｄ　ＰＡＲＴＹ　ＬＯＧＩＳＴＩＣＳ）</vt:lpstr>
      <vt:lpstr>私たちが選ばれる理由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小集団活動報告</dc:title>
  <dc:creator>mikoshiba</dc:creator>
  <cp:lastModifiedBy>jimba</cp:lastModifiedBy>
  <cp:revision>276</cp:revision>
  <cp:lastPrinted>2014-11-10T04:34:24Z</cp:lastPrinted>
  <dcterms:created xsi:type="dcterms:W3CDTF">2013-03-11T01:35:29Z</dcterms:created>
  <dcterms:modified xsi:type="dcterms:W3CDTF">2014-11-10T05:19:01Z</dcterms:modified>
</cp:coreProperties>
</file>