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C1B9D-9379-4FED-8203-E8187C4DE2D0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9900A6-754C-4C39-811D-829CE53FF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6307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A19C8-D0DE-4D9F-A151-A2763E59C5AB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978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D0A2-AD36-4F85-90EE-790B11091869}" type="datetime1">
              <a:rPr lang="ja-JP" altLang="en-US" smtClean="0">
                <a:solidFill>
                  <a:srgbClr val="073E87"/>
                </a:solidFill>
              </a:rPr>
              <a:pPr/>
              <a:t>2017/4/21</a:t>
            </a:fld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98CF-C8C0-465C-8D2B-FF53312FE19E}" type="slidenum">
              <a:rPr lang="ja-JP" altLang="en-US" smtClean="0">
                <a:solidFill>
                  <a:srgbClr val="073E87"/>
                </a:solidFill>
              </a:rPr>
              <a:pPr/>
              <a:t>‹#›</a:t>
            </a:fld>
            <a:endParaRPr lang="ja-JP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664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AEB5B-C6B1-4001-9772-0B038FAEF3B4}" type="datetime1">
              <a:rPr lang="ja-JP" altLang="en-US" smtClean="0">
                <a:solidFill>
                  <a:srgbClr val="073E87"/>
                </a:solidFill>
              </a:rPr>
              <a:pPr/>
              <a:t>2017/4/21</a:t>
            </a:fld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98CF-C8C0-465C-8D2B-FF53312FE19E}" type="slidenum">
              <a:rPr lang="ja-JP" altLang="en-US" smtClean="0">
                <a:solidFill>
                  <a:srgbClr val="073E87"/>
                </a:solidFill>
              </a:rPr>
              <a:pPr/>
              <a:t>‹#›</a:t>
            </a:fld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409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54035-9FC9-48D1-9EB7-F6654A91B96D}" type="datetime1">
              <a:rPr lang="ja-JP" altLang="en-US" smtClean="0">
                <a:solidFill>
                  <a:srgbClr val="073E87"/>
                </a:solidFill>
              </a:rPr>
              <a:pPr/>
              <a:t>2017/4/21</a:t>
            </a:fld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98CF-C8C0-465C-8D2B-FF53312FE19E}" type="slidenum">
              <a:rPr lang="ja-JP" altLang="en-US" smtClean="0">
                <a:solidFill>
                  <a:srgbClr val="073E87"/>
                </a:solidFill>
              </a:rPr>
              <a:pPr/>
              <a:t>‹#›</a:t>
            </a:fld>
            <a:endParaRPr lang="ja-JP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853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A6AE-2A7D-4269-9816-E74CBCB1D93C}" type="datetime1">
              <a:rPr lang="ja-JP" altLang="en-US" smtClean="0">
                <a:solidFill>
                  <a:srgbClr val="073E87"/>
                </a:solidFill>
              </a:rPr>
              <a:pPr/>
              <a:t>2017/4/21</a:t>
            </a:fld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98CF-C8C0-465C-8D2B-FF53312FE19E}" type="slidenum">
              <a:rPr lang="ja-JP" altLang="en-US" smtClean="0">
                <a:solidFill>
                  <a:srgbClr val="073E87"/>
                </a:solidFill>
              </a:rPr>
              <a:pPr/>
              <a:t>‹#›</a:t>
            </a:fld>
            <a:endParaRPr lang="ja-JP" altLang="en-US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329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6A36-9E63-47F0-8BC2-8B84E99E4F3D}" type="datetime1">
              <a:rPr lang="ja-JP" altLang="en-US" smtClean="0">
                <a:solidFill>
                  <a:srgbClr val="073E87"/>
                </a:solidFill>
              </a:rPr>
              <a:pPr/>
              <a:t>2017/4/21</a:t>
            </a:fld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98CF-C8C0-465C-8D2B-FF53312FE19E}" type="slidenum">
              <a:rPr lang="ja-JP" altLang="en-US" smtClean="0">
                <a:solidFill>
                  <a:srgbClr val="073E87"/>
                </a:solidFill>
              </a:rPr>
              <a:pPr/>
              <a:t>‹#›</a:t>
            </a:fld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43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0A0A-62E4-4019-9806-E0B8283B380C}" type="datetime1">
              <a:rPr lang="ja-JP" altLang="en-US" smtClean="0">
                <a:solidFill>
                  <a:srgbClr val="073E87"/>
                </a:solidFill>
              </a:rPr>
              <a:pPr/>
              <a:t>2017/4/21</a:t>
            </a:fld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srgbClr val="073E87"/>
              </a:solidFill>
            </a:endParaRP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98CF-C8C0-465C-8D2B-FF53312FE19E}" type="slidenum">
              <a:rPr lang="ja-JP" altLang="en-US" smtClean="0">
                <a:solidFill>
                  <a:srgbClr val="073E87"/>
                </a:solidFill>
              </a:rPr>
              <a:pPr/>
              <a:t>‹#›</a:t>
            </a:fld>
            <a:endParaRPr lang="ja-JP" altLang="en-US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037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AC89-89AA-4C22-9C0A-3BCBB9771D8F}" type="datetime1">
              <a:rPr lang="ja-JP" altLang="en-US" smtClean="0">
                <a:solidFill>
                  <a:srgbClr val="073E87"/>
                </a:solidFill>
              </a:rPr>
              <a:pPr/>
              <a:t>2017/4/21</a:t>
            </a:fld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98CF-C8C0-465C-8D2B-FF53312FE19E}" type="slidenum">
              <a:rPr lang="ja-JP" altLang="en-US" smtClean="0">
                <a:solidFill>
                  <a:srgbClr val="073E87"/>
                </a:solidFill>
              </a:rPr>
              <a:pPr/>
              <a:t>‹#›</a:t>
            </a:fld>
            <a:endParaRPr lang="ja-JP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441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0F0C-2EB9-4801-B31D-189554566053}" type="datetime1">
              <a:rPr lang="ja-JP" altLang="en-US" smtClean="0">
                <a:solidFill>
                  <a:srgbClr val="073E87"/>
                </a:solidFill>
              </a:rPr>
              <a:pPr/>
              <a:t>2017/4/21</a:t>
            </a:fld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98CF-C8C0-465C-8D2B-FF53312FE19E}" type="slidenum">
              <a:rPr lang="ja-JP" altLang="en-US" smtClean="0">
                <a:solidFill>
                  <a:srgbClr val="073E87"/>
                </a:solidFill>
              </a:rPr>
              <a:pPr/>
              <a:t>‹#›</a:t>
            </a:fld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03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15A1-7EC9-44AE-AEBA-FAA0CBE8F73D}" type="datetime1">
              <a:rPr lang="ja-JP" altLang="en-US" smtClean="0">
                <a:solidFill>
                  <a:srgbClr val="073E87"/>
                </a:solidFill>
              </a:rPr>
              <a:pPr/>
              <a:t>2017/4/21</a:t>
            </a:fld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98CF-C8C0-465C-8D2B-FF53312FE19E}" type="slidenum">
              <a:rPr lang="ja-JP" altLang="en-US" smtClean="0">
                <a:solidFill>
                  <a:srgbClr val="073E87"/>
                </a:solidFill>
              </a:rPr>
              <a:pPr/>
              <a:t>‹#›</a:t>
            </a:fld>
            <a:endParaRPr lang="ja-JP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679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0ADA7-085E-4419-95D1-816568507ED3}" type="datetime1">
              <a:rPr lang="ja-JP" altLang="en-US" smtClean="0">
                <a:solidFill>
                  <a:srgbClr val="073E87"/>
                </a:solidFill>
              </a:rPr>
              <a:pPr/>
              <a:t>2017/4/21</a:t>
            </a:fld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98CF-C8C0-465C-8D2B-FF53312FE19E}" type="slidenum">
              <a:rPr lang="ja-JP" altLang="en-US" smtClean="0">
                <a:solidFill>
                  <a:srgbClr val="073E87"/>
                </a:solidFill>
              </a:rPr>
              <a:pPr/>
              <a:t>‹#›</a:t>
            </a:fld>
            <a:endParaRPr lang="ja-JP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937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608B-50AD-40E7-BBF2-3EBD2DF55042}" type="datetime1">
              <a:rPr lang="ja-JP" altLang="en-US" smtClean="0">
                <a:solidFill>
                  <a:srgbClr val="073E87"/>
                </a:solidFill>
              </a:rPr>
              <a:pPr/>
              <a:t>2017/4/21</a:t>
            </a:fld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98CF-C8C0-465C-8D2B-FF53312FE19E}" type="slidenum">
              <a:rPr lang="ja-JP" altLang="en-US" smtClean="0">
                <a:solidFill>
                  <a:srgbClr val="073E87"/>
                </a:solidFill>
              </a:rPr>
              <a:pPr/>
              <a:t>‹#›</a:t>
            </a:fld>
            <a:endParaRPr lang="ja-JP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567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29D8-2550-44F8-A73B-6D9968A3C771}" type="datetime1">
              <a:rPr lang="ja-JP" altLang="en-US" smtClean="0">
                <a:solidFill>
                  <a:srgbClr val="073E87"/>
                </a:solidFill>
              </a:rPr>
              <a:pPr/>
              <a:t>2017/4/21</a:t>
            </a:fld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98CF-C8C0-465C-8D2B-FF53312FE19E}" type="slidenum">
              <a:rPr lang="ja-JP" altLang="en-US" smtClean="0">
                <a:solidFill>
                  <a:srgbClr val="073E87"/>
                </a:solidFill>
              </a:rPr>
              <a:pPr/>
              <a:t>‹#›</a:t>
            </a:fld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622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BCD4078-CB52-4716-B58C-FD9732D1DCF9}" type="datetime1">
              <a:rPr lang="ja-JP" altLang="en-US" smtClean="0">
                <a:solidFill>
                  <a:srgbClr val="073E87"/>
                </a:solidFill>
              </a:rPr>
              <a:pPr/>
              <a:t>2017/4/21</a:t>
            </a:fld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C7898CF-C8C0-465C-8D2B-FF53312FE19E}" type="slidenum">
              <a:rPr lang="ja-JP" altLang="en-US" smtClean="0">
                <a:solidFill>
                  <a:srgbClr val="073E87"/>
                </a:solidFill>
              </a:rPr>
              <a:pPr/>
              <a:t>‹#›</a:t>
            </a:fld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250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98CF-C8C0-465C-8D2B-FF53312FE19E}" type="slidenum">
              <a:rPr lang="ja-JP" altLang="en-US" smtClean="0">
                <a:solidFill>
                  <a:srgbClr val="073E87"/>
                </a:solidFill>
              </a:rPr>
              <a:pPr/>
              <a:t>1</a:t>
            </a:fld>
            <a:endParaRPr lang="ja-JP" altLang="en-US" dirty="0">
              <a:solidFill>
                <a:srgbClr val="073E87"/>
              </a:solidFill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輸送実績（</a:t>
            </a:r>
            <a:r>
              <a:rPr kumimoji="1" lang="ja-JP" altLang="en-US" smtClean="0"/>
              <a:t>２０１</a:t>
            </a:r>
            <a:r>
              <a:rPr lang="ja-JP" altLang="en-US" smtClean="0"/>
              <a:t>７</a:t>
            </a:r>
            <a:r>
              <a:rPr kumimoji="1" lang="ja-JP" altLang="en-US" smtClean="0"/>
              <a:t>年４月</a:t>
            </a:r>
            <a:r>
              <a:rPr lang="ja-JP" altLang="en-US" smtClean="0"/>
              <a:t>２０日</a:t>
            </a:r>
            <a:r>
              <a:rPr kumimoji="1" lang="ja-JP" altLang="en-US" smtClean="0"/>
              <a:t>現在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94190" y="1597141"/>
            <a:ext cx="976902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prstClr val="black"/>
                </a:solidFill>
              </a:rPr>
              <a:t>１、たんぱく質結晶輸送</a:t>
            </a:r>
            <a:r>
              <a:rPr lang="ja-JP" altLang="en-US" sz="2400" dirty="0">
                <a:solidFill>
                  <a:srgbClr val="FF0000"/>
                </a:solidFill>
              </a:rPr>
              <a:t>（生）　</a:t>
            </a:r>
            <a:r>
              <a:rPr lang="ja-JP" altLang="en-US" sz="2400" dirty="0">
                <a:solidFill>
                  <a:prstClr val="black"/>
                </a:solidFill>
              </a:rPr>
              <a:t>　　　　　　　　　　</a:t>
            </a:r>
            <a:r>
              <a:rPr lang="ja-JP" altLang="en-US" sz="2400" dirty="0" smtClean="0">
                <a:solidFill>
                  <a:prstClr val="black"/>
                </a:solidFill>
              </a:rPr>
              <a:t>２６件</a:t>
            </a:r>
            <a:r>
              <a:rPr lang="ja-JP" altLang="en-US" sz="2400" dirty="0">
                <a:solidFill>
                  <a:prstClr val="black"/>
                </a:solidFill>
              </a:rPr>
              <a:t>　　　　　　　　　　　　　　　</a:t>
            </a:r>
            <a:endParaRPr lang="en-US" altLang="ja-JP" sz="2400" dirty="0">
              <a:solidFill>
                <a:prstClr val="black"/>
              </a:solidFill>
            </a:endParaRPr>
          </a:p>
          <a:p>
            <a:r>
              <a:rPr lang="ja-JP" altLang="en-US" sz="2400" dirty="0">
                <a:solidFill>
                  <a:prstClr val="black"/>
                </a:solidFill>
              </a:rPr>
              <a:t>２、医薬低分子輸送</a:t>
            </a:r>
            <a:r>
              <a:rPr lang="ja-JP" altLang="en-US" sz="2400" dirty="0">
                <a:solidFill>
                  <a:srgbClr val="FF0000"/>
                </a:solidFill>
              </a:rPr>
              <a:t>（生）</a:t>
            </a:r>
            <a:r>
              <a:rPr lang="ja-JP" altLang="en-US" sz="2400" dirty="0">
                <a:solidFill>
                  <a:prstClr val="black"/>
                </a:solidFill>
              </a:rPr>
              <a:t>　　　　　　　　　　　　　　１件　　　</a:t>
            </a:r>
            <a:endParaRPr lang="en-US" altLang="ja-JP" sz="2400" dirty="0">
              <a:solidFill>
                <a:prstClr val="black"/>
              </a:solidFill>
            </a:endParaRPr>
          </a:p>
          <a:p>
            <a:r>
              <a:rPr lang="ja-JP" altLang="en-US" sz="2400" dirty="0">
                <a:solidFill>
                  <a:prstClr val="black"/>
                </a:solidFill>
              </a:rPr>
              <a:t>３、未分化</a:t>
            </a:r>
            <a:r>
              <a:rPr lang="en-US" altLang="ja-JP" sz="2400" dirty="0" err="1">
                <a:solidFill>
                  <a:prstClr val="black"/>
                </a:solidFill>
              </a:rPr>
              <a:t>iPS</a:t>
            </a:r>
            <a:r>
              <a:rPr lang="ja-JP" altLang="en-US" sz="2400" dirty="0">
                <a:solidFill>
                  <a:prstClr val="black"/>
                </a:solidFill>
              </a:rPr>
              <a:t>細胞輸送</a:t>
            </a:r>
            <a:r>
              <a:rPr lang="ja-JP" altLang="en-US" sz="2400" dirty="0">
                <a:solidFill>
                  <a:srgbClr val="FF0000"/>
                </a:solidFill>
              </a:rPr>
              <a:t>（生）</a:t>
            </a:r>
            <a:r>
              <a:rPr lang="ja-JP" altLang="en-US" sz="2400" dirty="0">
                <a:solidFill>
                  <a:prstClr val="black"/>
                </a:solidFill>
              </a:rPr>
              <a:t>　　　　　　　　　　　</a:t>
            </a:r>
            <a:r>
              <a:rPr lang="ja-JP" altLang="en-US" sz="2400" dirty="0" smtClean="0">
                <a:solidFill>
                  <a:prstClr val="black"/>
                </a:solidFill>
              </a:rPr>
              <a:t>　９件</a:t>
            </a:r>
            <a:endParaRPr lang="en-US" altLang="ja-JP" sz="2400" dirty="0">
              <a:solidFill>
                <a:prstClr val="black"/>
              </a:solidFill>
            </a:endParaRPr>
          </a:p>
          <a:p>
            <a:r>
              <a:rPr lang="ja-JP" altLang="en-US" sz="2400" dirty="0">
                <a:solidFill>
                  <a:prstClr val="black"/>
                </a:solidFill>
              </a:rPr>
              <a:t>４、未分化</a:t>
            </a:r>
            <a:r>
              <a:rPr lang="en-US" altLang="ja-JP" sz="2400" dirty="0" err="1">
                <a:solidFill>
                  <a:prstClr val="black"/>
                </a:solidFill>
              </a:rPr>
              <a:t>iPS</a:t>
            </a:r>
            <a:r>
              <a:rPr lang="ja-JP" altLang="en-US" sz="2400" dirty="0">
                <a:solidFill>
                  <a:prstClr val="black"/>
                </a:solidFill>
              </a:rPr>
              <a:t>細胞輸送</a:t>
            </a:r>
            <a:r>
              <a:rPr lang="ja-JP" altLang="en-US" sz="2400" dirty="0">
                <a:solidFill>
                  <a:srgbClr val="0070C0"/>
                </a:solidFill>
              </a:rPr>
              <a:t>（凍結）</a:t>
            </a:r>
            <a:r>
              <a:rPr lang="ja-JP" altLang="en-US" sz="2400" dirty="0">
                <a:solidFill>
                  <a:prstClr val="black"/>
                </a:solidFill>
              </a:rPr>
              <a:t>　　　　　　　　　 　３件　</a:t>
            </a:r>
            <a:endParaRPr lang="en-US" altLang="ja-JP" sz="2400" dirty="0">
              <a:solidFill>
                <a:prstClr val="black"/>
              </a:solidFill>
            </a:endParaRPr>
          </a:p>
          <a:p>
            <a:r>
              <a:rPr lang="ja-JP" altLang="en-US" sz="2400" dirty="0">
                <a:solidFill>
                  <a:prstClr val="black"/>
                </a:solidFill>
              </a:rPr>
              <a:t>５、</a:t>
            </a:r>
            <a:r>
              <a:rPr lang="en-US" altLang="ja-JP" sz="2400" dirty="0" err="1">
                <a:solidFill>
                  <a:prstClr val="black"/>
                </a:solidFill>
              </a:rPr>
              <a:t>iPS</a:t>
            </a:r>
            <a:r>
              <a:rPr lang="ja-JP" altLang="en-US" sz="2400" dirty="0">
                <a:solidFill>
                  <a:prstClr val="black"/>
                </a:solidFill>
              </a:rPr>
              <a:t>由来心筋細胞輸送</a:t>
            </a:r>
            <a:r>
              <a:rPr lang="ja-JP" altLang="en-US" sz="2400" dirty="0">
                <a:solidFill>
                  <a:srgbClr val="FF0000"/>
                </a:solidFill>
              </a:rPr>
              <a:t>（生）</a:t>
            </a:r>
            <a:r>
              <a:rPr lang="ja-JP" altLang="en-US" sz="2400" dirty="0">
                <a:solidFill>
                  <a:prstClr val="black"/>
                </a:solidFill>
              </a:rPr>
              <a:t>　　　　　　　　　 </a:t>
            </a:r>
            <a:r>
              <a:rPr lang="ja-JP" altLang="en-US" sz="2400" dirty="0" smtClean="0">
                <a:solidFill>
                  <a:prstClr val="black"/>
                </a:solidFill>
              </a:rPr>
              <a:t> １１件</a:t>
            </a:r>
            <a:endParaRPr lang="en-US" altLang="ja-JP" sz="2400" dirty="0">
              <a:solidFill>
                <a:prstClr val="black"/>
              </a:solidFill>
            </a:endParaRPr>
          </a:p>
          <a:p>
            <a:r>
              <a:rPr lang="ja-JP" altLang="en-US" sz="2400" dirty="0">
                <a:solidFill>
                  <a:prstClr val="black"/>
                </a:solidFill>
              </a:rPr>
              <a:t>６、</a:t>
            </a:r>
            <a:r>
              <a:rPr lang="en-US" altLang="ja-JP" sz="2400" dirty="0" err="1">
                <a:solidFill>
                  <a:prstClr val="black"/>
                </a:solidFill>
              </a:rPr>
              <a:t>iPS</a:t>
            </a:r>
            <a:r>
              <a:rPr lang="ja-JP" altLang="en-US" sz="2400" dirty="0">
                <a:solidFill>
                  <a:prstClr val="black"/>
                </a:solidFill>
              </a:rPr>
              <a:t>由来肝臓細胞輸送</a:t>
            </a:r>
            <a:r>
              <a:rPr lang="ja-JP" altLang="en-US" sz="2400" dirty="0">
                <a:solidFill>
                  <a:srgbClr val="FF0000"/>
                </a:solidFill>
              </a:rPr>
              <a:t>（生）</a:t>
            </a:r>
            <a:r>
              <a:rPr lang="ja-JP" altLang="en-US" sz="2400" dirty="0">
                <a:solidFill>
                  <a:prstClr val="black"/>
                </a:solidFill>
              </a:rPr>
              <a:t>　　　　　　　　　 　７</a:t>
            </a:r>
            <a:r>
              <a:rPr lang="ja-JP" altLang="en-US" sz="2400" dirty="0" smtClean="0">
                <a:solidFill>
                  <a:prstClr val="black"/>
                </a:solidFill>
              </a:rPr>
              <a:t>件</a:t>
            </a:r>
            <a:endParaRPr lang="en-US" altLang="ja-JP" sz="2400" dirty="0" smtClean="0">
              <a:solidFill>
                <a:prstClr val="black"/>
              </a:solidFill>
            </a:endParaRPr>
          </a:p>
          <a:p>
            <a:r>
              <a:rPr lang="ja-JP" altLang="en-US" sz="2400" dirty="0" smtClean="0">
                <a:solidFill>
                  <a:prstClr val="black"/>
                </a:solidFill>
              </a:rPr>
              <a:t>７、人由来体性幹細胞</a:t>
            </a:r>
            <a:r>
              <a:rPr lang="ja-JP" altLang="en-US" sz="2400" dirty="0">
                <a:solidFill>
                  <a:srgbClr val="FF0000"/>
                </a:solidFill>
              </a:rPr>
              <a:t>（生</a:t>
            </a:r>
            <a:r>
              <a:rPr lang="ja-JP" altLang="en-US" sz="2400" dirty="0" smtClean="0">
                <a:solidFill>
                  <a:srgbClr val="FF0000"/>
                </a:solidFill>
              </a:rPr>
              <a:t>）　　　　　　　　　　　　 </a:t>
            </a:r>
            <a:r>
              <a:rPr lang="ja-JP" altLang="en-US" sz="2400" dirty="0" smtClean="0"/>
              <a:t>１件</a:t>
            </a:r>
            <a:endParaRPr lang="en-US" altLang="ja-JP" sz="2400" dirty="0" smtClean="0"/>
          </a:p>
          <a:p>
            <a:r>
              <a:rPr lang="ja-JP" altLang="en-US" sz="2400" dirty="0" smtClean="0"/>
              <a:t>８、動物細胞</a:t>
            </a:r>
            <a:r>
              <a:rPr lang="ja-JP" altLang="en-US" sz="2400" dirty="0" smtClean="0">
                <a:solidFill>
                  <a:srgbClr val="0070C0"/>
                </a:solidFill>
              </a:rPr>
              <a:t>（凍結）　</a:t>
            </a:r>
            <a:r>
              <a:rPr lang="ja-JP" alt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　　　　　　　　　　　　　　　　</a:t>
            </a:r>
            <a:r>
              <a:rPr lang="ja-JP" altLang="en-US" sz="2400" dirty="0" smtClean="0"/>
              <a:t>１件</a:t>
            </a:r>
            <a:endParaRPr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196220" y="4675597"/>
            <a:ext cx="7656263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prstClr val="black"/>
                </a:solidFill>
              </a:rPr>
              <a:t>輸送成功率</a:t>
            </a:r>
            <a:endParaRPr lang="en-US" altLang="ja-JP" sz="2400" dirty="0">
              <a:solidFill>
                <a:prstClr val="black"/>
              </a:solidFill>
            </a:endParaRPr>
          </a:p>
          <a:p>
            <a:r>
              <a:rPr lang="ja-JP" altLang="en-US" sz="2400" dirty="0">
                <a:solidFill>
                  <a:prstClr val="black"/>
                </a:solidFill>
              </a:rPr>
              <a:t>たんぱく質結晶・医薬低分子　　　　　　　１００％</a:t>
            </a:r>
            <a:r>
              <a:rPr lang="en-US" altLang="ja-JP" sz="2400" dirty="0">
                <a:solidFill>
                  <a:prstClr val="black"/>
                </a:solidFill>
              </a:rPr>
              <a:t>(</a:t>
            </a:r>
            <a:r>
              <a:rPr lang="ja-JP" altLang="en-US" sz="2400" dirty="0" smtClean="0">
                <a:solidFill>
                  <a:prstClr val="black"/>
                </a:solidFill>
              </a:rPr>
              <a:t>２７</a:t>
            </a:r>
            <a:r>
              <a:rPr lang="en-US" altLang="ja-JP" sz="2400" dirty="0" smtClean="0">
                <a:solidFill>
                  <a:prstClr val="black"/>
                </a:solidFill>
              </a:rPr>
              <a:t>/</a:t>
            </a:r>
            <a:r>
              <a:rPr lang="ja-JP" altLang="en-US" sz="2400" dirty="0" smtClean="0">
                <a:solidFill>
                  <a:prstClr val="black"/>
                </a:solidFill>
              </a:rPr>
              <a:t>２７件</a:t>
            </a:r>
            <a:r>
              <a:rPr lang="en-US" altLang="ja-JP" sz="2400" dirty="0">
                <a:solidFill>
                  <a:prstClr val="black"/>
                </a:solidFill>
              </a:rPr>
              <a:t>)</a:t>
            </a:r>
          </a:p>
          <a:p>
            <a:r>
              <a:rPr lang="en-US" altLang="ja-JP" sz="2400" dirty="0" err="1">
                <a:solidFill>
                  <a:prstClr val="black"/>
                </a:solidFill>
              </a:rPr>
              <a:t>iPS</a:t>
            </a:r>
            <a:r>
              <a:rPr lang="ja-JP" altLang="en-US" sz="2400" dirty="0">
                <a:solidFill>
                  <a:prstClr val="black"/>
                </a:solidFill>
              </a:rPr>
              <a:t>細胞（</a:t>
            </a:r>
            <a:r>
              <a:rPr lang="ja-JP" altLang="en-US" sz="2400" dirty="0">
                <a:solidFill>
                  <a:srgbClr val="FF0000"/>
                </a:solidFill>
              </a:rPr>
              <a:t>生</a:t>
            </a:r>
            <a:r>
              <a:rPr lang="ja-JP" altLang="en-US" sz="2400" dirty="0">
                <a:solidFill>
                  <a:prstClr val="black"/>
                </a:solidFill>
              </a:rPr>
              <a:t>・</a:t>
            </a:r>
            <a:r>
              <a:rPr lang="ja-JP" altLang="en-US" sz="2400" dirty="0">
                <a:solidFill>
                  <a:srgbClr val="0070C0"/>
                </a:solidFill>
              </a:rPr>
              <a:t>凍結</a:t>
            </a:r>
            <a:r>
              <a:rPr lang="ja-JP" altLang="en-US" sz="2400" dirty="0">
                <a:solidFill>
                  <a:prstClr val="black"/>
                </a:solidFill>
              </a:rPr>
              <a:t>）　　　　　　　　　　　　　 １００％</a:t>
            </a:r>
            <a:r>
              <a:rPr lang="en-US" altLang="ja-JP" sz="2400" dirty="0" smtClean="0">
                <a:solidFill>
                  <a:prstClr val="black"/>
                </a:solidFill>
              </a:rPr>
              <a:t>(</a:t>
            </a:r>
            <a:r>
              <a:rPr lang="ja-JP" altLang="en-US" sz="2400" smtClean="0">
                <a:solidFill>
                  <a:prstClr val="black"/>
                </a:solidFill>
              </a:rPr>
              <a:t>３</a:t>
            </a:r>
            <a:r>
              <a:rPr lang="ja-JP" altLang="en-US" sz="2400">
                <a:solidFill>
                  <a:prstClr val="black"/>
                </a:solidFill>
              </a:rPr>
              <a:t>０</a:t>
            </a:r>
            <a:r>
              <a:rPr lang="en-US" altLang="ja-JP" sz="2400" smtClean="0">
                <a:solidFill>
                  <a:prstClr val="black"/>
                </a:solidFill>
              </a:rPr>
              <a:t>/</a:t>
            </a:r>
            <a:r>
              <a:rPr lang="ja-JP" altLang="en-US" sz="2400" dirty="0" smtClean="0">
                <a:solidFill>
                  <a:prstClr val="black"/>
                </a:solidFill>
              </a:rPr>
              <a:t>３</a:t>
            </a:r>
            <a:r>
              <a:rPr lang="ja-JP" altLang="en-US" sz="2400" dirty="0">
                <a:solidFill>
                  <a:prstClr val="black"/>
                </a:solidFill>
              </a:rPr>
              <a:t>０</a:t>
            </a:r>
            <a:r>
              <a:rPr lang="ja-JP" altLang="en-US" sz="2400" dirty="0" smtClean="0">
                <a:solidFill>
                  <a:prstClr val="black"/>
                </a:solidFill>
              </a:rPr>
              <a:t>件</a:t>
            </a:r>
            <a:r>
              <a:rPr lang="en-US" altLang="ja-JP" sz="2400" dirty="0">
                <a:solidFill>
                  <a:prstClr val="black"/>
                </a:solidFill>
              </a:rPr>
              <a:t>)</a:t>
            </a:r>
          </a:p>
          <a:p>
            <a:r>
              <a:rPr lang="ja-JP" altLang="en-US" sz="2400" dirty="0" smtClean="0">
                <a:solidFill>
                  <a:prstClr val="black"/>
                </a:solidFill>
              </a:rPr>
              <a:t>体性幹細胞　　　　　　　　　　　　　　　　</a:t>
            </a:r>
            <a:r>
              <a:rPr lang="ja-JP" altLang="en-US" sz="2400" dirty="0">
                <a:solidFill>
                  <a:prstClr val="black"/>
                </a:solidFill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</a:rPr>
              <a:t>  １００％</a:t>
            </a:r>
            <a:r>
              <a:rPr lang="en-US" altLang="ja-JP" sz="2400" dirty="0" smtClean="0">
                <a:solidFill>
                  <a:prstClr val="black"/>
                </a:solidFill>
              </a:rPr>
              <a:t>(</a:t>
            </a:r>
            <a:r>
              <a:rPr lang="ja-JP" altLang="en-US" sz="2400" dirty="0" smtClean="0">
                <a:solidFill>
                  <a:prstClr val="black"/>
                </a:solidFill>
              </a:rPr>
              <a:t>１件</a:t>
            </a:r>
            <a:r>
              <a:rPr lang="en-US" altLang="ja-JP" sz="2400" dirty="0" smtClean="0">
                <a:solidFill>
                  <a:prstClr val="black"/>
                </a:solidFill>
              </a:rPr>
              <a:t>/</a:t>
            </a:r>
            <a:r>
              <a:rPr lang="ja-JP" altLang="en-US" sz="2400" dirty="0" smtClean="0">
                <a:solidFill>
                  <a:prstClr val="black"/>
                </a:solidFill>
              </a:rPr>
              <a:t>１件</a:t>
            </a:r>
            <a:r>
              <a:rPr lang="en-US" altLang="ja-JP" sz="2400" dirty="0" smtClean="0">
                <a:solidFill>
                  <a:prstClr val="black"/>
                </a:solidFill>
              </a:rPr>
              <a:t>)</a:t>
            </a:r>
          </a:p>
          <a:p>
            <a:r>
              <a:rPr lang="ja-JP" altLang="en-US" sz="2400" dirty="0" smtClean="0">
                <a:solidFill>
                  <a:prstClr val="black"/>
                </a:solidFill>
              </a:rPr>
              <a:t>動物細胞　　　　　　　　　　　　　　　　　　　１００％（１件</a:t>
            </a:r>
            <a:r>
              <a:rPr lang="en-US" altLang="ja-JP" sz="2400" dirty="0" smtClean="0">
                <a:solidFill>
                  <a:prstClr val="black"/>
                </a:solidFill>
              </a:rPr>
              <a:t>/</a:t>
            </a:r>
            <a:r>
              <a:rPr lang="ja-JP" altLang="en-US" sz="2400" dirty="0" smtClean="0">
                <a:solidFill>
                  <a:prstClr val="black"/>
                </a:solidFill>
              </a:rPr>
              <a:t>１件）</a:t>
            </a:r>
            <a:endParaRPr lang="en-US" altLang="ja-JP" sz="2400" dirty="0">
              <a:solidFill>
                <a:prstClr val="black"/>
              </a:solidFill>
            </a:endParaRPr>
          </a:p>
          <a:p>
            <a:endParaRPr lang="en-US" altLang="ja-JP" dirty="0">
              <a:solidFill>
                <a:prstClr val="black"/>
              </a:solidFill>
            </a:endParaRPr>
          </a:p>
          <a:p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06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27</Words>
  <Application>Microsoft Office PowerPoint</Application>
  <PresentationFormat>ワイド画面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HGP明朝E</vt:lpstr>
      <vt:lpstr>ＭＳ Ｐゴシック</vt:lpstr>
      <vt:lpstr>Calibri</vt:lpstr>
      <vt:lpstr>Candara</vt:lpstr>
      <vt:lpstr>Symbol</vt:lpstr>
      <vt:lpstr>ウェーブ</vt:lpstr>
      <vt:lpstr>輸送実績（２０１７年４月２０日現在）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輸送実績（２０１６年９月現在）</dc:title>
  <dc:creator>kusuno</dc:creator>
  <cp:lastModifiedBy>kusuno</cp:lastModifiedBy>
  <cp:revision>8</cp:revision>
  <dcterms:created xsi:type="dcterms:W3CDTF">2016-09-06T08:40:27Z</dcterms:created>
  <dcterms:modified xsi:type="dcterms:W3CDTF">2017-04-21T07:10:20Z</dcterms:modified>
</cp:coreProperties>
</file>